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0" r:id="rId3"/>
    <p:sldId id="264" r:id="rId4"/>
    <p:sldId id="265" r:id="rId5"/>
    <p:sldId id="266" r:id="rId6"/>
    <p:sldId id="261" r:id="rId7"/>
    <p:sldId id="267" r:id="rId8"/>
    <p:sldId id="269" r:id="rId9"/>
    <p:sldId id="268" r:id="rId10"/>
    <p:sldId id="271" r:id="rId11"/>
    <p:sldId id="270" r:id="rId12"/>
    <p:sldId id="272" r:id="rId13"/>
    <p:sldId id="259" r:id="rId14"/>
    <p:sldId id="263" r:id="rId15"/>
    <p:sldId id="258"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C804CF-5EC9-4ECE-970B-39D864DED3C2}">
          <p14:sldIdLst>
            <p14:sldId id="256"/>
            <p14:sldId id="260"/>
            <p14:sldId id="264"/>
            <p14:sldId id="265"/>
            <p14:sldId id="266"/>
            <p14:sldId id="261"/>
            <p14:sldId id="267"/>
            <p14:sldId id="269"/>
            <p14:sldId id="268"/>
            <p14:sldId id="271"/>
            <p14:sldId id="270"/>
            <p14:sldId id="272"/>
          </p14:sldIdLst>
        </p14:section>
        <p14:section name="Extra slides" id="{E40CF75E-A45E-445A-9E3D-938B52A8A86A}">
          <p14:sldIdLst>
            <p14:sldId id="259"/>
            <p14:sldId id="263"/>
            <p14:sldId id="258"/>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545" autoAdjust="0"/>
    <p:restoredTop sz="84838" autoAdjust="0"/>
  </p:normalViewPr>
  <p:slideViewPr>
    <p:cSldViewPr snapToGrid="0">
      <p:cViewPr varScale="1">
        <p:scale>
          <a:sx n="94" d="100"/>
          <a:sy n="94" d="100"/>
        </p:scale>
        <p:origin x="17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3:08:26.016"/>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5 1-16,2-3-1 15,2 2 0-15,0 0 0 16,0 4 0-16,-2-6-1 16,-7 2 1-16,1-2 0 15,2-2 0-15,-4-5 0 16,-6-1 0-16,2-2 1 15,-4-4 1-15,0 2 0 16,-4-4 0-16,-4 0-1 16,4-6 0-16,-4 6 0 15,0-16 1-15,0-1-3 16,0-3 0-16,0 0 0 16,0-8 0-16,0 4 0 15,0 0 0-15,0-3 0 16,-4 3 0-16,0 0 0 15,4 9 0-15,0 1 0 0,0-4 0 16,0 2 0-16,0-2 0 16,0 12 0-16,4 0 0 15,0-2-1-15,-4 8 1 16,2 0 0-16,6 4 1 16,0 0-2-16,4 2 1 15,-2-4 0-15,2 10 1 16,0 2-1-16,1 2 0 15,3 0 0-15,4 2 0 16,-2 5 0-16,2 3 0 0,-6 3 0 16,0-1 1-16,14-6-1 15,-2 0 1-15,-2-6-1 16,-2-2 0-16,-4 0 0 16,1-4 0-16,-3-4 0 15,-6 1 0-15,-2-5 0 16,4 2 1-16,-4 0-1 15,-8-4 1-15,0-8-1 16,4-1 1-16,-4-5-1 16,0-2 1-16,0-4-1 15,0 0 0-15,0-2 0 16,4 2 0-16,0-4 0 16,-4-1 0-16,0 3 0 15,2 0 0-15,-2 3 0 16,4 1 0-16,-4 10 0 15,4-6 0-15,0 4 0 16,0 2 0-16,-4 8 0 0,4-6 0 16,-2 0 0-16,6 2 0 15,0 4-1-15,0 0 1 16,-4 4 0-16,2 2 0 16,2 4 0-16,4 8 0 15,4-6 0-15,-2 8 0 16,-2 0 0-16,2 5 0 15,2 1 0-15,0-5 0 16,6-3 0-16,-2-2 0 0,-2-2-1 16,-2 0 1-16,0 0 0 15,-6 2 1-15,2-14-1 16,-2 4 0-16,2-4 0 16,-4-4 0-16,4-4 0 15,-6-2 1-15,2-10-1 16,-1 0 0-16,1 0 0 15,-4-6 0-15,0-1 0 16,-4-9 0-16,0 5 0 16,0-3 0-16,0 6 0 15,4-2 0-15,-4 4 0 16,4 4 0-16,0 2 0 16,-2 2 0-16,2-1-1 15,0 3 1-15,4 4 0 16,-2 6 0-16,2 2 0 15,0 2 1-15,0 2-1 16,4 10 0-16,6-4 0 16,-2 10 0-16,6 1 0 0,2-3 0 15,2 4-1-15,0-2 1 16,1 4 0-16,-2-4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3:08:26.017"/>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16,-7-2 1-16,3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16,1 4 0-16,-3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16,-5-6 0-16,5 6 0 15,-2-2 0-15,0-1 0 16,-1-9 0-16,3 0 0 16,-6 2 0-16,6-6 0 15,-4-4 0-15,0 2 0 16,-2-4 0-16,4-2 0 0,-2-8 0 16,4-2 0-16,-2 2 0 15,2-2 0-15,-4-8 0 16,4-4 0-16,2 2 1 15,-4 2-1-15,2-6 0 16,0 3 0-16,-6-3 0 16,2 4 0-16,4 2 0 15,-6-2 0-15,2 6 0 16,4 0 0-16,-4 6 0 16,2 4 0-16,0 0 0 0,2 0-1 15,0 8 1-15,-4 2 0 16,1 0 0-16,-1 10 0 15,0 0 1-15,-2 2-2 16,-3-1 1-16,3 7 0 16,0 2 1-16,0-8-1 15,-2-2 0-15,0-4 0 16,2-2 0-16,2 4 0 16,0-9 0-16,0 1 0 15,2-3 0-15,2-1 0 16,-2-3 0-16,2-3 0 15,2 0 0-15,6-3 0 16,-8-7 0-16,6-3-1 16,-4 4 1-16,4-11 0 15,-6 6 1-15,0-2-1 16,0-4 0-16,-6 2 0 16,2 4 0-16,-4 2 0 0,0 6 0 15,-4-2 0-15,2 2 0 16,-6 6 0-16,8 0 0 15,0 2 0-15,0 10 0 16,-2 4 0-16,2 0 0 16,0 2 0-16,3-2 0 15,-1 4 0-15,2 2 0 16,4-1 0-16,-2 0 0 16,2-6-1-16,-2-3 1 15,2 4 0-15,-4-8 1 0,0-2-1 16,2 2 0-16,-2-8 0 15,-1-4 0-15,3-2 0 16,0-4 0-16,10 0 0 16,6 0 0-16,-4-8 0 15,2 7 1-15,-2-4-1 16,-4 4 0-16,-2 3 0 16,-4-2 0-16,6 4 0 15,-6 10 0-15,-2-2 0 16,-2 12 0-16,-2-9 0 15,-2 5 0-15,-1 9 0 16,1 0 0-16,0 1 0 16,0-2 0-16,-2 2 0 15,2 2 0-15,0-6 0 16,0 0 1-16,0-2-2 16,0-8 1-16,-2 2 0 0,2-2 1 15,0-6 0-15,2-2 1 16,2-6 0-16,0 0 1 15,2 2-1-15,6-4 1 16,0 0-1-16,-2 0 1 16,0 4-2-16,2 0 1 15,-2-2-2-15,1 6 0 16,-1-2-3-16,-6 4 1 16,-2 0-5-16,-2 4 1 15,0-2-6-15,-4 6 0 16,4-2-1-16,-4 0 0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2"/>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1 1 15,10 3 0-15,-2-4 0 0,0 6-1 16,6 2 1-16,0 2-1 16,-2 4 1-16,2-2-1 15,2 2 0-15,0 0 0 16,0 4 0-16,-2-6-1 16,-7 3 1-16,1-3 0 15,2-2 0-15,-4-5 0 16,-6-1 0-16,2-2 1 15,-4-4 1-15,0 2 0 16,-4-4 0-16,-4 0-1 16,4-6 0-16,-4 6 0 15,0-16 1-15,0-1-3 16,0-3 0-16,0-1 0 16,0-7 0-16,0 4 0 15,0 0 0-15,0-2 0 16,-4 2 0-16,0 0 0 15,4 9 0-15,0 1 0 0,0-4 0 16,0 2 0-16,0-2 0 16,0 12 0-16,4 0 0 15,0-2-1-15,-4 8 1 16,2 0 0-16,6 4 1 16,0 0-2-16,4 2 1 15,-2-4 0-15,2 10 1 16,0 2-1-16,1 2 0 15,3 0 0-15,4 2 0 16,-2 5 0-16,2 3 0 0,-6 2 0 16,0 0 1-16,14-6-1 15,-2 0 1-15,-2-6-1 16,-2-1 0-16,-4-1 0 16,1-4 0-16,-3-4 0 15,-6 1 0-15,-2-5 0 16,4 2 1-16,-4 0-1 15,-8-4 1-15,0-8-1 16,4-1 1-16,-4-5-1 16,0-2 1-16,0-5-1 15,0 1 0-15,0-2 0 16,4 2 0-16,0-4 0 16,-4 0 0-16,0 2 0 15,2 0 0-15,-2 3 0 16,4 1 0-16,-4 10 0 15,4-6 0-15,0 4 0 16,0 2 0-16,-4 8 0 0,4-6 0 16,-2 0 0-16,6 2 0 15,0 4-1-15,0 0 1 16,-4 4 0-16,2 2 0 16,2 4 0-16,4 8 0 15,4-6 0-15,-2 8 0 16,-2 0 0-16,2 5 0 15,2 1 0-15,0-6 0 16,6-2 0-16,-2-2 0 0,-2-2-1 16,-2 0 1-16,0 0 0 15,-6 2 1-15,2-14-1 16,-2 4 0-16,2-3 0 16,-4-6 0-16,4-3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16,-2-5 0-16,2 10 0 15,0-3 0-15,4 4 0 16,0 4 0-16,2 4 0 16,2 0 0-16,4 5 0 15,4 10 0-15,2-7 0 16,0 6 0-16,0 2 0 15,-2 4 0-15,0 0 0 16,2 1 0-16,0 1 0 0,2-6 0 16,-2-6 0-16,-2 0 0 15,-6-2 0-15,0-4 0 16,-2-2 0-16,0-2 0 16,0-12 0-16,-2-2 0 15,2 0 0-15,-5-2 1 16,1-6-1-16,8-6 0 15,-10 2 0-15,2-1 0 16,-4 1 0-16,4-2 0 16,0 4 0-16,-2-6 0 0,2 3 0 15,0 6 0-15,6 1 0 16,-6 2 0-16,0 0-1 16,4 4 1-16,0 4 0 15,-6-2 0-15,6 8 0 16,0 4 1-16,2 0-1 15,4 2 0-15,2 4 0 16,4 4 0-16,2 0 0 16,0 6 0-16,0 4 0 15,1-8 0-15,-5 2 0 16,-2 2 0-16,-2-4 0 16,-1-2 0-16,-1 0 0 15,-4-4 1-15,-4-6-1 16,0 1 1-16,-2-5 1 15,6-2 0-15,0-5-1 16,-4-7 1-16,-6 2-1 16,6-6 1-1,4-16-2-15,0 8 0 16,-6-6 0-16,2 8 0 16,0 4-1-16,-4 0 1 15,0 2 0-15,4 6 0 16,-2-2 0-16,2 0 0 15,4 8-1-15,-4 2 1 16,4 2 0-16,2 8 0 16,-2 8-1-16,2 0 1 15,6 2 0-15,-6 0 0 0,2 2 0 16,0 0 0-16,-2-2 0 16,2 0 1-16,-2 1-1 15,2 0 0-15,-4-3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3"/>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16,-7-2 1-16,3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16,1 4 0-16,-3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16,-5-6 0-16,5 6 0 15,-2-2 0-15,0-1 0 16,-1-9 0-16,3 0 0 16,-6 2 0-16,6-6 0 15,-4-4 0-15,0 2 0 16,-2-4 0-16,4-2 0 0,-2-8 0 16,4-2 0-16,-2 2 0 15,2-2 0-15,-4-8 0 16,4-4 0-16,2 2 1 15,-4 2-1-15,2-6 0 16,0 3 0-16,-6-3 0 16,2 4 0-16,4 2 0 15,-6-2 0-15,2 6 0 16,4 0 0-16,-4 6 0 16,2 4 0-16,0 0 0 0,2 0-1 15,0 8 1-15,-4 2 0 16,1 0 0-16,-1 10 0 15,0 0 1-15,-2 2-2 16,-3-1 1-16,3 7 0 16,0 2 1-16,0-8-1 15,-2-2 0-15,0-4 0 16,2-2 0-16,2 4 0 16,0-8 0-16,0 0 0 15,2-3 0-15,2-1 0 16,-2-3 0-16,2-3 0 15,2 0 0-15,6-3 0 16,-8-7 0-16,6-3-1 16,-4 3 1-16,4-10 0 15,-6 6 1-15,0-2-1 16,0-4 0-16,-6 2 0 16,2 4 0-16,-4 2 0 0,0 6 0 15,-4-2 0-15,2 2 0 16,-6 6 0-16,8 0 0 15,0 2 0-15,0 10 0 16,-2 4 0-16,2 0 0 16,0 2 0-16,3-2 0 15,-1 4 0-15,2 2 0 16,4 0 0-16,-2-1 0 16,2-6-1-16,-2-3 1 15,2 4 0-15,-4-8 1 0,0-2-1 16,2 2 0-16,-2-8 0 15,-1-4 0-15,3-2 0 16,0-4 0-16,10 0 0 16,6 0 0-16,-4-8 0 15,2 7 1-15,-2-4-1 16,-4 3 0-16,-2 4 0 16,-4-2 0-16,6 4 0 15,-6 10 0-15,-2-2 0 16,-2 12 0-16,-2-8 0 15,-2 4 0-15,-1 9 0 16,1 0 0-16,0 1 0 16,0-2 0-16,-2 2 0 15,2 2 0-15,0-6 0 16,0 0 1-16,0-2-2 16,0-8 1-16,-2 2 0 0,2-2 1 15,0-6 0-15,2-2 1 16,2-6 0-16,0 0 1 15,2 2-1-15,6-4 1 16,0 0-1-16,-2 0 1 16,0 4-2-16,2 0 1 15,-2-2-2-15,1 6 0 16,-1-2-3-16,-6 4 1 16,-2 0-5-16,-2 4 1 15,0-2-6-15,-4 6 0 16,4-2-1-16,-4 0 0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6"/>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0 523 7 0,'0'6'3'0,"0"-14"-1"0,0 8 4 15,0 2-5-15,0-2 0 16,0 0 0-16,0 0 0 16,0-6-1-16,0 6 1 15,0 0 1-15,0 0 1 16,0 0-2-16,0 0 1 16,0 4 0-16,0-4 0 15,0 0-1-15,5 2 0 16,4 2 0-16,2 2 1 15,12 2 0-15,-3-4 0 0,1 6-1 16,6 2 1-16,0 2-1 16,-2 4 1-16,2-2-1 15,3 2 0-15,-1 0 0 16,1 4 0-16,-4-6-1 16,-7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0-15,0 4 0 16,0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4-1-15,-2-2 1 16,4 4 0-16,-3-4 1 16,-4-2-2-16,-4-2 1 15,4 0 0-15,-7-4 1 16,-4-4-1-16,-3 0 0 15,3 2 0-15,-5 0 0 16,-5-8 0-16,1-4 1 16,-3-4-1-16,2-4 0 0,4 0-1 15,-3-2 1-15,0-8 0 16,-3-2 0-16,-2 0 0 16,0 0 0-16,0 2 0 15,0 0 0-15,0-3 0 16,0 5 0-16,0 4 0 15,0 0 0-15,0 2 0 16,7 1 0-16,-3 3 0 16,-2-4 0-16,3 8 0 15,0-2 0-15,4 4 0 16,0 4 0-16,2 4 0 16,3 0 0-16,4 6 0 15,5 8 0-15,2-6 0 16,-1 5 0-16,1 3 0 15,-2 4 0-15,0 0 0 16,2 1 0-16,0 1 0 0,2-6 0 16,-2-6 0-16,-3 0 0 15,-6-2 0-15,0-4 0 16,-3-2 0-16,1-2 0 16,-1-12 0-16,-1-2 0 15,1 0 0-15,-5-2 1 16,1-6-1-16,10-6 0 15,-13 2 0-15,4-1 0 16,-6 1 0-16,5-2 0 16,0 4 0-16,-2-5 0 0,2 3 0 15,0 4 0-15,7 2 0 16,-7 2 0-16,0 0-1 16,5 4 1-16,0 4 0 15,-8-2 0-15,8 8 0 16,0 4 1-16,1 0-1 15,6 2 0-15,2 4 0 16,4 4 0-16,2 0 0 16,1 6 0-16,-1 4 0 15,3-8 0-15,-7 1 0 16,-2 3 0-16,-3-4 0 16,-1-2 0-16,-1 0 0 15,-5-4 1-15,-3-6-1 16,-1 1 1-16,-3-5 1 15,8-2 0-15,0-5-1 16,-5-7 1-16,-7 2-1 16,7-6 1-1,5-16-2-15,-1 9 0 16,-6-7 0-16,2 8 0 16,0 4-1-16,-4 0 1 15,-1 2 0-15,5 6 0 16,-2-2 0-16,2 0 0 15,5 8-1-15,-5 2 1 16,5 2 0-16,2 8 0 16,-3 8-1-16,3 0 1 15,7 2 0-15,-7 0 0 0,2 2 0 16,0 0 0-16,-2-2 0 16,2 0 1-16,-2 2-1 15,2-2 0-15,-4-2 0 16,-3-5 1-16,-2-1-1 15,-4-6 0-15,-2 2 0 16,-3-4 0-16,5-6 0 16,-1-6 0-16,1-1 0 15,-5-3 0-15,0-8 0 16,7 0 0-16,2-2 0 16,0-2 0-16,0 2 0 15,0 2 0-15,0 0 0 16,-2 6 0-16,2 6 0 15,-4 2 0-15,4 0 0 16,-7 2 0-16,2 2-1 0,-4 6 1 16,5 0-1-16,-5 0 1 15,9 0-1-15,0 0 0 16,-4 4 0-16,-2-2 1 16,2-2-1-16,-3 0 0 15,3 4-1-15,-5-4 1 16,0 0-2-16,0 0 0 15,0 4-5-15,0-4 0 16,0 2-3-16,0 2 1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7"/>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5 205 7 0,'0'10'3'0,"0"-22"-1"0,-3 12 3 16,3 0-4-16,-4 0 0 15,4 0 3-15,-3 0 1 16,3 0-5-16,7 2 0 0,-7-2 3 16,0 0 1-16,0 0-2 15,0-2 1-15,-4 2-2 16,1 0 0-16,3 0-1 15,0 0 1-15,0-8-1 16,7 8 0-16,-7 4 0 16,7-8 0-16,-7 4 0 15,-4 0 0-15,10 0 0 16,-3-2 0-16,0-2 0 16,-3-2 1-16,7 2 0 15,0 0 0-15,5-6 0 16,2 0 0-16,0-5 0 15,2-1 1-15,1 6-1 16,-1-12 0-16,1 5 0 16,-1 3 0-16,-2 2 0 15,-2 2 0-15,2 0-1 16,-6-2 1-16,3 6-1 0,-1 0 1 16,-3 2-1-16,0 2 0 15,-2-2 0-15,2 4 0 16,-1 4 0-16,1-2 0 15,0 6 0-15,-2-2 0 16,4 4 0-16,-1 4 0 16,5 2 0-16,-3 0 0 15,0 3 0-15,1 1 0 16,1-4 0-16,2-2 1 0,-4 1-2 16,-1-5 1-16,1 4 0 15,1-4 0-15,-3-6 0 16,-1 2 0-16,0-2 0 15,-2-4 1-15,4 0 0 16,-4 0 0-16,1-8-1 16,1-4 0-16,0-2 0 15,0 0 0-15,2 1 1 16,1-3 0-16,4-4-1 16,-2-1 1-16,2 5-1 15,-2 2 1-15,6 4 0 16,-6 4 0-16,-2 0-1 15,4 2 0-15,-3 0 0 16,1 4 0-16,-4 4 0 16,6 2 0-16,0 4-1 15,0 4 1-15,-5-2 0 0,1 9 1 16,0 7-1-16,-1-2 0 16,-2 1 0-16,0-5 0 15,-2 2 0-15,2-8 0 16,-3 2 0-16,3-2 1 15,-4-3-1-15,0-1 0 16,1-6 0-16,-2 0 1 16,-2-6 0-16,9 0 1 15,-2-6 0-15,0-4 0 16,0-4-1-16,0-3 1 16,3-3-1-16,-1-4 1 0,1 2-2 15,2 2 0-15,2-3 0 16,-2 3 0-16,2 4 0 15,-3-2 0-15,-1 7-1 16,-1 1 1-16,-2 4 0 16,0-2 0-16,0 8 0 15,-2 4 0-15,5 0 0 16,-1 6 0-16,0 3 0 16,2 11 0-16,6 2 0 15,-8-3 0-15,5 5 0 16,-4-6 0-16,4 6 0 15,-2-2 0-15,0-1 0 16,-1-9 0-16,3 0 0 16,-6 2 0-16,6-6 0 15,-4-4 0-15,1 2 0 16,-2-4 0-16,3-2 0 0,-2-8 0 16,4-2 0-16,-2 2 0 15,2-2 0-15,-4-8 0 16,4-4 0-16,2 2 1 15,-4 2-1-15,1-6 0 16,1 3 0-16,-6-3 0 16,3 4 0-16,3 2 0 15,-6-2 0-15,3 6 0 16,3 0 0-16,-4 6 0 16,2 4 0-16,0 0 0 0,2 0-1 15,0 8 1-15,-3 2 0 16,1 0 0-16,-2 10 0 15,0 0 1-15,-1 2-2 16,-3-1 1-16,3 7 0 16,0 2 1-16,-1-8-1 15,-1-2 0-15,0-4 0 16,2-2 0-16,1 4 0 16,1-8 0-16,-1 0 0 15,2-3 0-15,2-1 0 16,-2-3 0-16,2-3 0 15,2 0 0-15,4-3 0 16,-6-8 0-16,5-1-1 16,-3 2 1-16,3-10 0 15,-5 6 1-15,0-2-1 16,0-4 0-16,-6 2 0 16,3 4 0-16,-4 2 0 0,-1 6 0 15,-3-2 0-15,2 2 0 16,-5 6 0-16,7 0 0 15,0 2 0-15,0 10 0 16,-2 4 0-16,2 0 0 16,0 2 0-16,4-2 0 15,-3 4 0-15,3 2 0 16,3 0 0-16,-2-1 0 16,2-6-1-16,-2-3 1 15,2 4 0-15,-4-8 1 0,0-2-1 16,3 2 0-16,-3-8 0 15,-1-4 0-15,4-2 0 16,-1-4 0-16,9 0 0 16,5 0 0-16,-4-8 0 15,2 7 1-15,-1-4-1 16,-4 3 0-16,-2 4 0 16,-3-2 0-16,5 4 0 15,-5 10 0-15,-2-2 0 16,-1 12 0-16,-3-8 0 15,-1 4 0-15,0 9 0 16,0 0 0-16,0 1 0 16,0-2 0-16,-2 2 0 15,2 2 0-15,-1-6 0 16,1 0 1-16,0-2-2 16,0-8 1-16,-2 2 0 0,2-2 1 15,0-6 0-15,2-2 1 16,1-6 0-16,1 0 1 15,1 2-1-15,5-4 1 16,0 0-1-16,-1 0 1 16,0 4-2-16,1 0 1 15,-2-2-2-15,2 6 0 16,-1-2-3-16,-6 4 1 16,-1 0-5-16,-2 4 1 15,0-2-6-15,-4 6 0 16,4-2-1-16,-4 0 0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21"/>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0 522 7 0,'0'6'3'0,"0"-14"-1"0,0 8 4 15,0 2-5-15,0-2 0 16,0 0 0-16,0 0 0 16,0-6-1-16,0 6 1 15,0 0 1-15,0 0 1 16,0 0-2-16,0 0 1 16,0 4 0-16,0-4 0 15,0 0-1-15,3 2 0 16,4 2 0-16,1 2 1 15,9 2 0-15,-2-4 0 0,1 6-1 16,4 2 1-16,0 2-1 16,-2 3 1-16,3-1-1 15,0 2 0-15,1 0 0 16,-1 4 0-16,-1-6-1 16,-5 2 1-16,0-2 0 15,2-2 0-15,-4-5 0 16,-5-1 0-16,2-2 1 15,-3-5 1-15,0 3 0 16,-4-4 0-16,-3 0-1 16,4-5 0-16,-4 5 0 15,0-16 1-15,0-1-3 16,0-3 0-16,0 0 0 16,0-8 0-16,0 4 0 15,0 0 0-15,0-1 0 16,-4 1 0-16,1 0 0 15,3 8 0-15,0 2 0 0,0-4 0 16,0 2 0-16,0-2 0 16,0 12 0-16,3 0 0 15,1-2-1-15,-4 8 1 16,1 0 0-16,6 4 1 16,0 0-2-16,3 2 1 15,-2-4 0-15,2 10 1 16,0 2-1-16,2 2 0 15,2 0 0-15,2 2 0 16,0 6 0-16,0 2 0 0,-4 1 0 16,0 1 1-16,11-6-1 15,-1 0 1-15,-2-6-1 16,-1-2 0-16,-4 0 0 16,0-4 0-16,-2-4 0 15,-4 1 0-15,-2-5 0 16,3 2 1-16,-4 0-1 15,-6-4 1-15,0-8-1 16,4-1 1-16,-4-5-1 16,0-2 1-16,0-4-1 15,0 0 0-15,0-2 0 16,3 2 0-16,0-4 0 16,-3 1 0-16,0 1 0 15,2 0 0-15,-2 2 0 16,4 2 0-16,-4 10 0 15,3-6 0-15,0 4 0 16,1 2 0-16,-4 8 0 0,3-6 0 16,-1 0 0-16,4 2 0 15,1 4-1-15,0 0 1 16,-4 4 0-16,2 2 0 16,2 4 0-16,3 8 0 15,3-6 0-15,-1 8 0 16,-2 0 0-16,2 6 0 15,2 0 0-15,-1-7 0 16,5-1 0-16,-1-2 0 0,-2-2-1 16,-1 0 1-16,-1 0 0 15,-4 2 1-15,1-14-1 16,-2 4 0-16,2-4 0 16,-3-4 0-16,3-4 0 15,-5-2 1-15,2-10-1 16,-1 0 0-16,0 0 0 15,-2-6 0-15,-1 1 0 16,-3-11 0-16,0 4 0 16,0-2 0-16,0 6 0 15,4-2 0-15,-4 5 0 16,3 3 0-16,0 1 0 16,-1 3 0-16,1-1-1 15,1 3 1-15,2 4 0 16,-1 6 0-16,1 2 0 15,1 2 1-15,0 2-1 16,3 10 0-16,5-4 0 16,-2 10 0-16,6 1 0 0,1-2 0 15,2 3-1-15,0-3 1 16,1 5 0-16,-1-4 1 16,-3-2-2-16,-4-2 1 15,3 0 0-15,-4-4 1 16,-4-4-1-16,-2 0 0 15,2 2 0-15,-3 0 0 16,-4-8 0-16,1-4 1 16,-3-4-1-16,3-4 0 0,2 0-1 15,-3-2 1-15,0-8 0 16,-1-2 0-16,-2 0 0 16,0 1 0-16,0 0 0 15,0 1 0-15,0-3 0 16,0 5 0-16,0 4 0 15,0 0 0-15,0 2 0 16,5 1 0-16,-2 3 0 16,-1-4 0-16,1 8 0 15,1-2 0-15,2 4 0 16,1 4 0-16,2 4 0 16,1 0 0-16,3 6 0 15,4 8 0-15,0-7 0 16,2 7 0-16,-1 2 0 15,-1 4 0-15,0 0 0 16,1 1 0-16,1 2 0 0,1-7 0 16,-1-7 0-16,-3 1 0 15,-4-2 0-15,0-4 0 16,-2-2 0-16,0-2 0 16,0-12 0-16,-1-2 0 15,1 0 0-15,-4-2 1 16,0-5-1-16,8-7 0 15,-9 1 0-15,2 0 0 16,-4 1 0-16,4-2 0 16,-1 4 0-16,-1-6 0 0,2 5 0 15,0 3 0-15,5 2 0 16,-6 2 0-16,1 0-1 16,3 4 1-16,0 4 0 15,-5-2 0-15,5 8 0 16,0 4 1-16,1 0-1 15,4 2 0-15,2 4 0 16,3 4 0-16,2 0 0 16,0 6 0-16,0 4 0 15,1-9 0-15,-4 3 0 16,-2 2 0-16,-2-4 0 16,-1-2 0-16,0 0 0 15,-4-4 1-15,-4-6-1 16,1 1 1-16,-2-5 1 15,5-2 0-15,0-5-1 16,-3-7 1-16,-5 2-1 16,4-6 1-1,5-16-2-15,-1 9 0 16,-5-7 0-16,1 8 0 16,1 4-1-16,-4 0 1 15,1 2 0-15,3 6 0 16,-2-2 0-16,1 0 0 15,4 8-1-15,-3 3 1 16,3 1 0-16,2 7 0 16,-3 9-1-16,3 0 1 15,5 2 0-15,-6 0 0 0,3 2 0 16,-1 0 0-16,-1-2 0 16,1 0 1-16,-1 2-1 15,2-2 0-15,-4-3 0 16,-2-3 1-16,-1-2-1 15,-4-6 0-15,0 2 0 16,-3-4 0-16,3-6 0 16,1-6 0-16,-1-2 0 15,-3-1 0-15,0-9 0 16,5 0 0-16,2-2 0 16,-1-2 0-16,1 2 0 15,0 2 0-15,0 1 0 16,-2 5 0-16,1 6 0 15,-2 2 0-15,2 0 0 16,-4 2 0-16,1 2-1 0,-3 6 1 16,4 0-1-16,-4 0 1 15,7 0-1-15,-1 0 0 16,-2 4 0-16,-1-2 1 16,0-2-1-16,-1 0 0 15,1 4-1-15,-3-4 1 16,0 0-2-16,0 0 0 15,0 4-5-15,0-4 0 16,0 2-3-16,0 2 1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22"/>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0-16,1 6 0 16,0 2 0-16,-3 2 0 15,-2 2 0-15,2 0-1 16,-7-2 1-16,3 6-1 0,-1 0 1 16,-4 2-1-16,0 2 0 15,-2-2 0-15,2 4 0 16,0 4 0-16,0-2 0 15,0 6 0-15,-2-2 0 16,4 4 0-16,1 4 0 16,4 2 0-16,-3 0 0 15,1 2 0-15,-1 2 0 16,3-4 0-16,2-2 1 0,-4 1-2 16,-3-5 1-16,3 4 0 15,-2-4 0-15,-1-6 0 16,-2 2 0-16,1-2 0 15,-4-4 1-15,6 0 0 16,-6 0 0-16,2-8-1 16,1-4 0-16,0-2 0 15,0 0 0-15,3 1 1 16,1-3 0-16,5-4-1 16,-2 0 1-16,2 4-1 15,-2 2 1-15,7 4 0 16,-7 4 0-16,-3 0-1 15,5 2 0-15,-4 0 0 16,2 4 0-16,-5 4 0 16,7 2 0-16,0 4-1 15,-1 4 1-15,-5-2 0 0,1 8 1 16,1 8-1-16,-3-2 0 16,-2 1 0-16,0-5 0 15,-2 2 0-15,2-8 0 16,-5 2 0-16,5-2 1 15,-4-4-1-15,-1 0 0 16,1-6 0-16,0 0 1 16,-5-6 0-16,11 0 1 15,-2-6 0-15,0-4 0 16,0-4-1-16,0-2 1 16,5-4-1-16,-3-4 1 0,2 2-2 15,3 2 0-15,2-3 0 16,-2 3 0-16,2 4 0 15,-4-2 0-15,-1 8-1 16,-1 0 1-16,-3 4 0 16,0-2 0-16,0 8 0 15,-2 4 0-15,5 0 0 16,-1 6 0-16,2 2 0 16,0 12 0-16,10 2 0 15,-12-3 0-15,8 5 0 16,-6-6 0-16,5 6 0 15,-2-2 0-15,0-2 0 16,-3-8 0-16,5 1 0 16,-6 1 0-16,6-6 0 15,-5-4 0-15,1 2 0 16,-3-4 0-16,5-2 0 0,-2-8 0 16,4-2 0-16,-2 2 0 15,2-2 0-15,-6-8 0 16,6-4 0-16,3 1 1 15,-5 3-1-15,2-6 0 16,0 4 0-16,-7-4 0 16,3 4 0-16,4 2 0 15,-7-2 0-15,3 6 0 16,4 0 0-16,-5 6 0 16,3 4 0-16,0 0 0 0,2 0-1 15,0 8 1-15,-4 2 0 16,1 0 0-16,-1 10 0 15,0 0 1-15,-3 2-2 16,-3-2 1-16,2 8 0 16,1 3 1-16,1-9-1 15,-3-2 0-15,0-4 0 16,2-2 0-16,3 4 0 16,-1-8 0-16,1 0 0 15,2-4 0-15,2 0 0 16,-2-3 0-16,2-3 0 15,2 0 0-15,7-3 0 16,-9-7 0-16,7-2-1 16,-5 2 1-16,5-10 0 15,-7 6 1-15,0-2-1 16,0-4 0-16,-7 2 0 16,2 4 0-16,-4 2 0 0,0 5 0 15,-4-1 0-15,2 2 0 16,-7 6 0-16,9 0 0 15,0 2 0-15,0 10 0 16,-2 5 0-16,2-1 0 16,0 2 0-16,4-2 0 15,-1 4 0-15,1 2 0 16,5 0 0-16,-2-2 0 16,2-5-1-16,-2-3 1 15,2 4 0-15,-4-8 1 0,-1-2-1 16,3 2 0-16,-2-8 0 15,-2-4 0-15,4-2 0 16,0-4 0-16,10 0 0 16,8 0 0-16,-5-8 0 15,3 7 1-15,-3-3-1 16,-4 2 0-16,-2 4 0 16,-5-2 0-16,7 4 0 15,-7 10 0-15,-2-2 0 16,-3 12 0-16,-2-8 0 15,-1 4 0-15,-1 8 0 16,0 1 0-16,0 1 0 16,0-2 0-16,-3 2 0 15,3 2 0-15,0-6 0 16,0 0 1-16,0-2-2 16,0-8 1-16,-3 2 0 0,4-2 1 15,-1-6 0-15,2-2 1 16,2-6 0-16,1 0 1 15,2 2-1-15,6-4 1 16,1 0-1-16,-3 0 1 16,1 4-2-16,1 0 1 15,-1-2-2-15,0 6 0 16,0-2-3-16,-8 4 1 16,-2 0-5-16,-2 4 1 15,1-2-6-15,-6 6 0 16,4-2-1-16,-3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B285B-A16E-49FA-9002-143B084C6C9A}" type="datetimeFigureOut">
              <a:rPr lang="en-US" smtClean="0"/>
              <a:t>11/28/2016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A1F3D-E2EA-469D-B848-F43A89D92538}" type="slidenum">
              <a:rPr lang="en-US" smtClean="0"/>
              <a:t>‹#›</a:t>
            </a:fld>
            <a:endParaRPr lang="en-US"/>
          </a:p>
        </p:txBody>
      </p:sp>
    </p:spTree>
    <p:extLst>
      <p:ext uri="{BB962C8B-B14F-4D97-AF65-F5344CB8AC3E}">
        <p14:creationId xmlns:p14="http://schemas.microsoft.com/office/powerpoint/2010/main" val="1591985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1</a:t>
            </a:fld>
            <a:endParaRPr lang="en-US"/>
          </a:p>
        </p:txBody>
      </p:sp>
    </p:spTree>
    <p:extLst>
      <p:ext uri="{BB962C8B-B14F-4D97-AF65-F5344CB8AC3E}">
        <p14:creationId xmlns:p14="http://schemas.microsoft.com/office/powerpoint/2010/main" val="2705920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a:t>
            </a:r>
            <a:r>
              <a:rPr lang="en-US" baseline="0"/>
              <a:t> that we know how to orient the plane of sharp focus along a desired orientation, </a:t>
            </a:r>
            <a:endParaRPr lang="en-US"/>
          </a:p>
          <a:p>
            <a:endParaRPr lang="en-US"/>
          </a:p>
          <a:p>
            <a:endParaRPr lang="en-US"/>
          </a:p>
          <a:p>
            <a:r>
              <a:rPr lang="en-US"/>
              <a:t>NOTE:</a:t>
            </a:r>
            <a:r>
              <a:rPr lang="en-US" baseline="0"/>
              <a:t> I think that the wedge approximation is true for a set spatial frequency limit on the image plane …. However, if we desire a target spatial frequency in the object space, then the region is not really a wedge extending away from the camera, …. But the shape shrinks as we go from the camera.</a:t>
            </a:r>
          </a:p>
          <a:p>
            <a:endParaRPr lang="en-US" baseline="0"/>
          </a:p>
        </p:txBody>
      </p:sp>
      <p:sp>
        <p:nvSpPr>
          <p:cNvPr id="4" name="Slide Number Placeholder 3"/>
          <p:cNvSpPr>
            <a:spLocks noGrp="1"/>
          </p:cNvSpPr>
          <p:nvPr>
            <p:ph type="sldNum" sz="quarter" idx="10"/>
          </p:nvPr>
        </p:nvSpPr>
        <p:spPr/>
        <p:txBody>
          <a:bodyPr/>
          <a:lstStyle/>
          <a:p>
            <a:fld id="{AB9A1F3D-E2EA-469D-B848-F43A89D92538}" type="slidenum">
              <a:rPr lang="en-US" smtClean="0"/>
              <a:t>2</a:t>
            </a:fld>
            <a:endParaRPr lang="en-US"/>
          </a:p>
        </p:txBody>
      </p:sp>
    </p:spTree>
    <p:extLst>
      <p:ext uri="{BB962C8B-B14F-4D97-AF65-F5344CB8AC3E}">
        <p14:creationId xmlns:p14="http://schemas.microsoft.com/office/powerpoint/2010/main" val="363653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a:t>
            </a:r>
            <a:r>
              <a:rPr lang="en-US" baseline="0"/>
              <a:t> fact there is a similar technique in conventional photography, called focus stacking.</a:t>
            </a:r>
            <a:endParaRPr lang="en-US"/>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3</a:t>
            </a:fld>
            <a:endParaRPr lang="en-US"/>
          </a:p>
        </p:txBody>
      </p:sp>
    </p:spTree>
    <p:extLst>
      <p:ext uri="{BB962C8B-B14F-4D97-AF65-F5344CB8AC3E}">
        <p14:creationId xmlns:p14="http://schemas.microsoft.com/office/powerpoint/2010/main" val="1139933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But</a:t>
            </a:r>
            <a:r>
              <a:rPr lang="en-US" baseline="0"/>
              <a:t> I began to wonder, why doesn’t such a method already exist?</a:t>
            </a:r>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7</a:t>
            </a:fld>
            <a:endParaRPr lang="en-US"/>
          </a:p>
        </p:txBody>
      </p:sp>
    </p:spTree>
    <p:extLst>
      <p:ext uri="{BB962C8B-B14F-4D97-AF65-F5344CB8AC3E}">
        <p14:creationId xmlns:p14="http://schemas.microsoft.com/office/powerpoint/2010/main" val="1483171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question that we are interested</a:t>
            </a:r>
            <a:r>
              <a:rPr lang="en-US" baseline="0"/>
              <a:t> in asking is how is one image geometrically related to another image in the stack? </a:t>
            </a:r>
          </a:p>
          <a:p>
            <a:endParaRPr lang="en-US" baseline="0"/>
          </a:p>
          <a:p>
            <a:r>
              <a:rPr lang="en-US" baseline="0"/>
              <a:t>… we found out that such a relation exist only if the lens is rotated about the center of the entrance pupil.  Furthermore, if the pupil magnification is unity, then </a:t>
            </a:r>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9</a:t>
            </a:fld>
            <a:endParaRPr lang="en-US"/>
          </a:p>
        </p:txBody>
      </p:sp>
    </p:spTree>
    <p:extLst>
      <p:ext uri="{BB962C8B-B14F-4D97-AF65-F5344CB8AC3E}">
        <p14:creationId xmlns:p14="http://schemas.microsoft.com/office/powerpoint/2010/main" val="327257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question that we are interested</a:t>
            </a:r>
            <a:r>
              <a:rPr lang="en-US" baseline="0"/>
              <a:t> in asking is how is one image geometrically related to another image in the stack? </a:t>
            </a:r>
          </a:p>
          <a:p>
            <a:endParaRPr lang="en-US" baseline="0"/>
          </a:p>
          <a:p>
            <a:r>
              <a:rPr lang="en-US" baseline="0"/>
              <a:t>… this is called the inter-image homography.</a:t>
            </a:r>
          </a:p>
          <a:p>
            <a:endParaRPr lang="en-US" baseline="0"/>
          </a:p>
          <a:p>
            <a:r>
              <a:rPr lang="en-US" baseline="0"/>
              <a:t>We found out that such a relation—the inter-image homography—exist only if the lens is rotated about the center of the entrance pupil.  Furthermore, if the pupil magnification is one, then the transformation greatly simplifies to a simple scaling and transverse shift.</a:t>
            </a:r>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11</a:t>
            </a:fld>
            <a:endParaRPr lang="en-US"/>
          </a:p>
        </p:txBody>
      </p:sp>
    </p:spTree>
    <p:extLst>
      <p:ext uri="{BB962C8B-B14F-4D97-AF65-F5344CB8AC3E}">
        <p14:creationId xmlns:p14="http://schemas.microsoft.com/office/powerpoint/2010/main" val="260198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13</a:t>
            </a:fld>
            <a:endParaRPr lang="en-US"/>
          </a:p>
        </p:txBody>
      </p:sp>
    </p:spTree>
    <p:extLst>
      <p:ext uri="{BB962C8B-B14F-4D97-AF65-F5344CB8AC3E}">
        <p14:creationId xmlns:p14="http://schemas.microsoft.com/office/powerpoint/2010/main" val="2344461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I think that the wedge approximation is true for a set spatial frequency limit on the image plane …. However, if we desire a target spatial frequency in the object space, then the region is not really a wedge extending away from the camera, …. But the shape shrinks as we go from the camera.  So would it be fair to suggest that the exact nature of the DOF depends on a set definition?</a:t>
            </a:r>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15</a:t>
            </a:fld>
            <a:endParaRPr lang="en-US"/>
          </a:p>
        </p:txBody>
      </p:sp>
    </p:spTree>
    <p:extLst>
      <p:ext uri="{BB962C8B-B14F-4D97-AF65-F5344CB8AC3E}">
        <p14:creationId xmlns:p14="http://schemas.microsoft.com/office/powerpoint/2010/main" val="378044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fact there is axactly a</a:t>
            </a:r>
          </a:p>
        </p:txBody>
      </p:sp>
      <p:sp>
        <p:nvSpPr>
          <p:cNvPr id="4" name="Slide Number Placeholder 3"/>
          <p:cNvSpPr>
            <a:spLocks noGrp="1"/>
          </p:cNvSpPr>
          <p:nvPr>
            <p:ph type="sldNum" sz="quarter" idx="10"/>
          </p:nvPr>
        </p:nvSpPr>
        <p:spPr/>
        <p:txBody>
          <a:bodyPr/>
          <a:lstStyle/>
          <a:p>
            <a:fld id="{AB9A1F3D-E2EA-469D-B848-F43A89D92538}" type="slidenum">
              <a:rPr lang="en-US" smtClean="0"/>
              <a:t>16</a:t>
            </a:fld>
            <a:endParaRPr lang="en-US"/>
          </a:p>
        </p:txBody>
      </p:sp>
    </p:spTree>
    <p:extLst>
      <p:ext uri="{BB962C8B-B14F-4D97-AF65-F5344CB8AC3E}">
        <p14:creationId xmlns:p14="http://schemas.microsoft.com/office/powerpoint/2010/main" val="3780960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11/28/2016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11/28/2016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11/28/2016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11/28/2016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34.png"/><Relationship Id="rId12"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7.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20.png"/><Relationship Id="rId7" Type="http://schemas.openxmlformats.org/officeDocument/2006/relationships/image" Target="../media/image220.png"/><Relationship Id="rId12"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 Id="rId11" Type="http://schemas.openxmlformats.org/officeDocument/2006/relationships/image" Target="../media/image45.png"/><Relationship Id="rId10" Type="http://schemas.openxmlformats.org/officeDocument/2006/relationships/image" Target="../media/image44.png"/><Relationship Id="rId9" Type="http://schemas.openxmlformats.org/officeDocument/2006/relationships/image" Target="../media/image430.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png"/><Relationship Id="rId7"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8" Type="http://schemas.openxmlformats.org/officeDocument/2006/relationships/customXml" Target="../ink/ink2.xml"/><Relationship Id="rId3" Type="http://schemas.openxmlformats.org/officeDocument/2006/relationships/image" Target="../media/image4.jpeg"/><Relationship Id="rId21" Type="http://schemas.openxmlformats.org/officeDocument/2006/relationships/image" Target="../media/image10.png"/><Relationship Id="rId17" Type="http://schemas.openxmlformats.org/officeDocument/2006/relationships/image" Target="../media/image25.emf"/><Relationship Id="rId25" Type="http://schemas.openxmlformats.org/officeDocument/2006/relationships/image" Target="../media/image15.png"/><Relationship Id="rId2" Type="http://schemas.openxmlformats.org/officeDocument/2006/relationships/image" Target="../media/image3.jpeg"/><Relationship Id="rId20" Type="http://schemas.openxmlformats.org/officeDocument/2006/relationships/image" Target="../media/image9.png"/><Relationship Id="rId1" Type="http://schemas.openxmlformats.org/officeDocument/2006/relationships/slideLayout" Target="../slideLayouts/slideLayout7.xml"/><Relationship Id="rId24" Type="http://schemas.openxmlformats.org/officeDocument/2006/relationships/image" Target="../media/image14.png"/><Relationship Id="rId5" Type="http://schemas.openxmlformats.org/officeDocument/2006/relationships/customXml" Target="../ink/ink1.xml"/><Relationship Id="rId23" Type="http://schemas.openxmlformats.org/officeDocument/2006/relationships/image" Target="../media/image13.png"/><Relationship Id="rId19" Type="http://schemas.openxmlformats.org/officeDocument/2006/relationships/image" Target="../media/image26.emf"/><Relationship Id="rId4" Type="http://schemas.openxmlformats.org/officeDocument/2006/relationships/image" Target="../media/image5.jpeg"/><Relationship Id="rId9" Type="http://schemas.openxmlformats.org/officeDocument/2006/relationships/image" Target="../media/image12.png"/><Relationship Id="rId22"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19.png"/><Relationship Id="rId18" Type="http://schemas.openxmlformats.org/officeDocument/2006/relationships/image" Target="../media/image37.emf"/><Relationship Id="rId26" Type="http://schemas.openxmlformats.org/officeDocument/2006/relationships/customXml" Target="../ink/ink8.xml"/><Relationship Id="rId3" Type="http://schemas.openxmlformats.org/officeDocument/2006/relationships/image" Target="../media/image28.png"/><Relationship Id="rId21" Type="http://schemas.openxmlformats.org/officeDocument/2006/relationships/image" Target="../media/image22.png"/><Relationship Id="rId7" Type="http://schemas.openxmlformats.org/officeDocument/2006/relationships/customXml" Target="../ink/ink3.xml"/><Relationship Id="rId12" Type="http://schemas.openxmlformats.org/officeDocument/2006/relationships/image" Target="../media/image18.png"/><Relationship Id="rId17" Type="http://schemas.openxmlformats.org/officeDocument/2006/relationships/customXml" Target="../ink/ink5.xml"/><Relationship Id="rId25" Type="http://schemas.openxmlformats.org/officeDocument/2006/relationships/image" Target="../media/image21.emf"/><Relationship Id="rId2" Type="http://schemas.openxmlformats.org/officeDocument/2006/relationships/image" Target="../media/image27.png"/><Relationship Id="rId16" Type="http://schemas.openxmlformats.org/officeDocument/2006/relationships/image" Target="../media/image36.png"/><Relationship Id="rId20"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31.png"/><Relationship Id="rId24" Type="http://schemas.openxmlformats.org/officeDocument/2006/relationships/customXml" Target="../ink/ink7.xml"/><Relationship Id="rId5" Type="http://schemas.openxmlformats.org/officeDocument/2006/relationships/image" Target="../media/image4.jpeg"/><Relationship Id="rId15" Type="http://schemas.openxmlformats.org/officeDocument/2006/relationships/image" Target="../media/image21.png"/><Relationship Id="rId23" Type="http://schemas.openxmlformats.org/officeDocument/2006/relationships/image" Target="../media/image41.png"/><Relationship Id="rId10" Type="http://schemas.openxmlformats.org/officeDocument/2006/relationships/image" Target="../media/image30.emf"/><Relationship Id="rId19" Type="http://schemas.openxmlformats.org/officeDocument/2006/relationships/customXml" Target="../ink/ink6.xml"/><Relationship Id="rId4" Type="http://schemas.openxmlformats.org/officeDocument/2006/relationships/image" Target="../media/image3.jpe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image" Target="../media/image25.png"/><Relationship Id="rId27"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75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188471" y="4644390"/>
            <a:ext cx="11849153" cy="1463040"/>
            <a:chOff x="234045" y="4644390"/>
            <a:chExt cx="11849153" cy="146304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7514" y="4644390"/>
              <a:ext cx="1765684" cy="1463040"/>
            </a:xfrm>
            <a:prstGeom prst="rect">
              <a:avLst/>
            </a:prstGeom>
            <a:effectLst>
              <a:outerShdw blurRad="50800" dist="38100" dir="2700000" algn="tl" rotWithShape="0">
                <a:prstClr val="black">
                  <a:alpha val="40000"/>
                </a:prstClr>
              </a:outerShdw>
            </a:effectLst>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739" y="4644390"/>
              <a:ext cx="1765684" cy="1463040"/>
            </a:xfrm>
            <a:prstGeom prst="rect">
              <a:avLst/>
            </a:prstGeom>
            <a:effectLst>
              <a:outerShdw blurRad="50800" dist="38100" dir="2700000" algn="tl" rotWithShape="0">
                <a:prstClr val="black">
                  <a:alpha val="40000"/>
                </a:prstClr>
              </a:outerShdw>
            </a:effectLst>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045" y="4644390"/>
              <a:ext cx="1765684" cy="1463040"/>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7433" y="4644390"/>
              <a:ext cx="1765684" cy="1463040"/>
            </a:xfrm>
            <a:prstGeom prst="rect">
              <a:avLst/>
            </a:prstGeom>
            <a:effectLst>
              <a:outerShdw blurRad="50800" dist="38100" dir="2700000" algn="tl" rotWithShape="0">
                <a:prstClr val="black">
                  <a:alpha val="40000"/>
                </a:prstClr>
              </a:outerShdw>
            </a:effec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4127" y="4644390"/>
              <a:ext cx="1765684" cy="1463040"/>
            </a:xfrm>
            <a:prstGeom prst="rect">
              <a:avLst/>
            </a:prstGeom>
            <a:effectLst>
              <a:outerShdw blurRad="50800" dist="38100" dir="2700000" algn="tl" rotWithShape="0">
                <a:prstClr val="black">
                  <a:alpha val="40000"/>
                </a:prstClr>
              </a:outerShdw>
            </a:effectLst>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0821" y="4644390"/>
              <a:ext cx="1765684" cy="1463040"/>
            </a:xfrm>
            <a:prstGeom prst="rect">
              <a:avLst/>
            </a:prstGeom>
            <a:effectLst>
              <a:outerShdw blurRad="50800" dist="38100" dir="2700000" algn="tl" rotWithShape="0">
                <a:prstClr val="black">
                  <a:alpha val="40000"/>
                </a:prstClr>
              </a:outerShdw>
            </a:effectLst>
          </p:spPr>
        </p:pic>
      </p:grpSp>
      <p:grpSp>
        <p:nvGrpSpPr>
          <p:cNvPr id="53" name="Group 52"/>
          <p:cNvGrpSpPr/>
          <p:nvPr/>
        </p:nvGrpSpPr>
        <p:grpSpPr>
          <a:xfrm>
            <a:off x="188471" y="1070482"/>
            <a:ext cx="11894727" cy="1463040"/>
            <a:chOff x="188471" y="1070482"/>
            <a:chExt cx="11894727" cy="1463040"/>
          </a:xfrm>
        </p:grpSpPr>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40089" y="1070482"/>
              <a:ext cx="1765684" cy="1463040"/>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5898" y="1070482"/>
              <a:ext cx="1765684" cy="1463040"/>
            </a:xfrm>
            <a:prstGeom prst="rect">
              <a:avLst/>
            </a:prstGeom>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91707" y="1070482"/>
              <a:ext cx="1765684" cy="1463040"/>
            </a:xfrm>
            <a:prstGeom prst="rect">
              <a:avLst/>
            </a:prstGeom>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17514" y="1070482"/>
              <a:ext cx="1765684" cy="1463040"/>
            </a:xfrm>
            <a:prstGeom prst="rect">
              <a:avLst/>
            </a:prstGeom>
            <a:effectLst>
              <a:outerShdw blurRad="50800" dist="38100" dir="2700000" algn="tl" rotWithShape="0">
                <a:prstClr val="black">
                  <a:alpha val="40000"/>
                </a:prstClr>
              </a:outerShdw>
            </a:effectLst>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8471" y="1070482"/>
              <a:ext cx="1765684" cy="1463040"/>
            </a:xfrm>
            <a:prstGeom prst="rect">
              <a:avLst/>
            </a:prstGeom>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14280" y="1070482"/>
              <a:ext cx="1765684" cy="1463040"/>
            </a:xfrm>
            <a:prstGeom prst="rect">
              <a:avLst/>
            </a:prstGeom>
            <a:effectLst>
              <a:outerShdw blurRad="50800" dist="38100" dir="2700000" algn="tl" rotWithShape="0">
                <a:prstClr val="black">
                  <a:alpha val="40000"/>
                </a:prstClr>
              </a:outerShdw>
            </a:effectLst>
          </p:spPr>
        </p:pic>
      </p:grpSp>
      <p:sp>
        <p:nvSpPr>
          <p:cNvPr id="52" name="TextBox 51"/>
          <p:cNvSpPr txBox="1"/>
          <p:nvPr/>
        </p:nvSpPr>
        <p:spPr>
          <a:xfrm>
            <a:off x="164593" y="167635"/>
            <a:ext cx="117226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focal stack of 13 images for lens tilts between -8° and 8°</a:t>
            </a:r>
            <a:endParaRPr lang="en-US" sz="2600" b="1" dirty="0">
              <a:solidFill>
                <a:srgbClr val="FF3F7A"/>
              </a:solidFill>
              <a:latin typeface="Euclid" panose="02020503060505020303" pitchFamily="18" charset="0"/>
            </a:endParaRPr>
          </a:p>
        </p:txBody>
      </p:sp>
      <p:grpSp>
        <p:nvGrpSpPr>
          <p:cNvPr id="56" name="Group 55"/>
          <p:cNvGrpSpPr/>
          <p:nvPr/>
        </p:nvGrpSpPr>
        <p:grpSpPr>
          <a:xfrm>
            <a:off x="4309024" y="2825556"/>
            <a:ext cx="3573953" cy="1463040"/>
            <a:chOff x="4223705" y="2825556"/>
            <a:chExt cx="3573953" cy="1463040"/>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23705" y="2825556"/>
              <a:ext cx="1765684" cy="1463040"/>
            </a:xfrm>
            <a:prstGeom prst="rect">
              <a:avLst/>
            </a:prstGeom>
            <a:ln w="28575">
              <a:solidFill>
                <a:srgbClr val="F5504E"/>
              </a:solidFill>
            </a:ln>
            <a:effectLst>
              <a:outerShdw blurRad="50800" dist="38100" dir="2700000" algn="tl" rotWithShape="0">
                <a:prstClr val="black">
                  <a:alpha val="40000"/>
                </a:prstClr>
              </a:outerShdw>
            </a:effectLst>
          </p:spPr>
        </p:pic>
        <p:sp>
          <p:nvSpPr>
            <p:cNvPr id="55" name="TextBox 54"/>
            <p:cNvSpPr txBox="1"/>
            <p:nvPr/>
          </p:nvSpPr>
          <p:spPr>
            <a:xfrm>
              <a:off x="6157273" y="3372410"/>
              <a:ext cx="164038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Refrence image</a:t>
              </a: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75711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inter-image homography is the geometric mapping between corresponding points in the images in the angular focal stack</a:t>
            </a:r>
            <a:endParaRPr lang="en-US" sz="2600" b="1" dirty="0">
              <a:solidFill>
                <a:srgbClr val="FF3F7A"/>
              </a:solidFill>
              <a:latin typeface="Euclid" panose="02020503060505020303" pitchFamily="18" charset="0"/>
            </a:endParaRPr>
          </a:p>
        </p:txBody>
      </p:sp>
      <p:grpSp>
        <p:nvGrpSpPr>
          <p:cNvPr id="18" name="Group 17"/>
          <p:cNvGrpSpPr/>
          <p:nvPr/>
        </p:nvGrpSpPr>
        <p:grpSpPr>
          <a:xfrm>
            <a:off x="1675457" y="1175113"/>
            <a:ext cx="7676525" cy="931079"/>
            <a:chOff x="2469486" y="4731116"/>
            <a:chExt cx="7676525" cy="931079"/>
          </a:xfrm>
        </p:grpSpPr>
        <p:sp>
          <p:nvSpPr>
            <p:cNvPr id="19" name="Rectangle 18"/>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Rectangle 1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dirty="0"/>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grpSp>
        <p:nvGrpSpPr>
          <p:cNvPr id="21" name="Group 20"/>
          <p:cNvGrpSpPr/>
          <p:nvPr/>
        </p:nvGrpSpPr>
        <p:grpSpPr>
          <a:xfrm>
            <a:off x="10349554" y="1471645"/>
            <a:ext cx="292559" cy="338554"/>
            <a:chOff x="1821495" y="4635241"/>
            <a:chExt cx="292559" cy="338554"/>
          </a:xfrm>
        </p:grpSpPr>
        <p:sp>
          <p:nvSpPr>
            <p:cNvPr id="22" name="Oval 21"/>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4</a:t>
              </a:r>
              <a:endParaRPr lang="en-US" sz="1600" dirty="0">
                <a:solidFill>
                  <a:srgbClr val="3A9AFF"/>
                </a:solidFill>
                <a:latin typeface="Euclid" panose="02020503060505020303" pitchFamily="18" charset="0"/>
              </a:endParaRPr>
            </a:p>
          </p:txBody>
        </p:sp>
      </p:grpSp>
      <mc:AlternateContent xmlns:mc="http://schemas.openxmlformats.org/markup-compatibility/2006" xmlns:a14="http://schemas.microsoft.com/office/drawing/2010/main">
        <mc:Choice Requires="a14">
          <p:sp>
            <p:nvSpPr>
              <p:cNvPr id="3" name="Rectangle 2"/>
              <p:cNvSpPr/>
              <p:nvPr/>
            </p:nvSpPr>
            <p:spPr>
              <a:xfrm>
                <a:off x="2474554" y="2679340"/>
                <a:ext cx="6078331" cy="1277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Pre>
                                      </m:e>
                                    </m:mr>
                                    <m:mr>
                                      <m:e>
                                        <m:r>
                                          <a:rPr lang="en-US" i="0">
                                            <a:latin typeface="Cambria Math" panose="02040503050406030204" pitchFamily="18" charset="0"/>
                                          </a:rPr>
                                          <m:t>1</m:t>
                                        </m:r>
                                      </m:e>
                                    </m:mr>
                                  </m:m>
                                </m:e>
                              </m:d>
                            </m:e>
                          </m:groupChr>
                        </m:e>
                        <m:lim>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i="1">
                                      <a:latin typeface="Cambria Math" panose="02040503050406030204" pitchFamily="18" charset="0"/>
                                    </a:rPr>
                                    <m:t>x</m:t>
                                  </m:r>
                                </m:e>
                              </m:acc>
                            </m:e>
                          </m:sPre>
                        </m:lim>
                      </m:limLow>
                      <m:r>
                        <a:rPr lang="en-US" i="0">
                          <a:latin typeface="Cambria Math" panose="02040503050406030204" pitchFamily="18" charset="0"/>
                        </a:rPr>
                        <m:t>=</m:t>
                      </m:r>
                      <m:limLow>
                        <m:limLowPr>
                          <m:ctrlPr>
                            <a:rPr lang="en-US" i="1">
                              <a:latin typeface="Cambria Math" panose="02040503050406030204" pitchFamily="18" charset="0"/>
                            </a:rPr>
                          </m:ctrlPr>
                        </m:limLowPr>
                        <m:e>
                          <m:f>
                            <m:fPr>
                              <m:ctrlPr>
                                <a:rPr lang="en-US" i="1">
                                  <a:latin typeface="Cambria Math" panose="02040503050406030204" pitchFamily="18" charset="0"/>
                                </a:rPr>
                              </m:ctrlPr>
                            </m:fPr>
                            <m:num>
                              <m:r>
                                <a:rPr lang="en-US" i="0">
                                  <a:latin typeface="Cambria Math" panose="02040503050406030204" pitchFamily="18" charset="0"/>
                                </a:rPr>
                                <m:t>1</m:t>
                              </m:r>
                            </m:num>
                            <m:den>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𝑧</m:t>
                                  </m:r>
                                </m:e>
                              </m:sPre>
                            </m:den>
                          </m:f>
                          <m:r>
                            <a:rPr lang="en-US" i="0">
                              <a:latin typeface="Cambria Math" panose="02040503050406030204" pitchFamily="18" charset="0"/>
                            </a:rPr>
                            <m:t> </m:t>
                          </m:r>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r>
                                                  <a:rPr lang="en-US" i="1">
                                                    <a:latin typeface="Cambria Math" panose="02040503050406030204" pitchFamily="18" charset="0"/>
                                                  </a:rPr>
                                                  <m:t>𝛼</m:t>
                                                </m:r>
                                              </m:e>
                                            </m:func>
                                          </m:e>
                                        </m:d>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r>
                                                  <a:rPr lang="en-US" i="1">
                                                    <a:latin typeface="Cambria Math" panose="02040503050406030204" pitchFamily="18" charset="0"/>
                                                  </a:rPr>
                                                  <m:t>𝛼</m:t>
                                                </m:r>
                                              </m:e>
                                            </m:func>
                                          </m:e>
                                        </m:d>
                                      </m:e>
                                      <m:e>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𝑠𝑖𝑛</m:t>
                                            </m:r>
                                          </m:fName>
                                          <m:e>
                                            <m:r>
                                              <a:rPr lang="en-US" i="1">
                                                <a:latin typeface="Cambria Math" panose="02040503050406030204" pitchFamily="18" charset="0"/>
                                              </a:rPr>
                                              <m:t>𝛼</m:t>
                                            </m:r>
                                          </m:e>
                                        </m:func>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e>
                          </m:groupChr>
                        </m:e>
                        <m:lim>
                          <m:r>
                            <a:rPr lang="en-US" i="0">
                              <a:latin typeface="Cambria Math" panose="02040503050406030204" pitchFamily="18" charset="0"/>
                            </a:rPr>
                            <m:t>        </m:t>
                          </m:r>
                          <m:r>
                            <a:rPr lang="en-US" i="1">
                              <a:latin typeface="Cambria Math" panose="02040503050406030204" pitchFamily="18" charset="0"/>
                            </a:rPr>
                            <m:t>𝐴</m:t>
                          </m:r>
                          <m:d>
                            <m:dPr>
                              <m:ctrlPr>
                                <a:rPr lang="en-US" i="1">
                                  <a:latin typeface="Cambria Math" panose="02040503050406030204" pitchFamily="18" charset="0"/>
                                </a:rPr>
                              </m:ctrlPr>
                            </m:dPr>
                            <m:e>
                              <m:r>
                                <a:rPr lang="en-US" i="1">
                                  <a:latin typeface="Cambria Math" panose="02040503050406030204" pitchFamily="18" charset="0"/>
                                </a:rPr>
                                <m:t>𝛼</m:t>
                              </m:r>
                            </m:e>
                          </m:d>
                        </m:lim>
                      </m:limLow>
                      <m:r>
                        <a:rPr lang="en-US" i="0">
                          <a:latin typeface="Cambria Math" panose="02040503050406030204" pitchFamily="18" charset="0"/>
                        </a:rPr>
                        <m:t> </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𝑥</m:t>
                                            </m:r>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𝑦</m:t>
                                            </m:r>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𝑧</m:t>
                                            </m:r>
                                          </m:e>
                                        </m:sPre>
                                      </m:e>
                                    </m:mr>
                                  </m:m>
                                </m:e>
                              </m:d>
                            </m:e>
                          </m:groupChr>
                        </m:e>
                        <m:lim>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m:rPr>
                                  <m:nor/>
                                </m:rPr>
                                <a:rPr lang="en-US" i="1">
                                  <a:latin typeface="Cambria Math" panose="02040503050406030204" pitchFamily="18" charset="0"/>
                                </a:rPr>
                                <m:t>x</m:t>
                              </m:r>
                            </m:e>
                          </m:sPre>
                        </m:lim>
                      </m:limLow>
                    </m:oMath>
                  </m:oMathPara>
                </a14:m>
                <a:endParaRPr lang="en-US"/>
              </a:p>
            </p:txBody>
          </p:sp>
        </mc:Choice>
        <mc:Fallback xmlns="">
          <p:sp>
            <p:nvSpPr>
              <p:cNvPr id="3" name="Rectangle 2"/>
              <p:cNvSpPr>
                <a:spLocks noRot="1" noChangeAspect="1" noMove="1" noResize="1" noEditPoints="1" noAdjustHandles="1" noChangeArrowheads="1" noChangeShapeType="1" noTextEdit="1"/>
              </p:cNvSpPr>
              <p:nvPr/>
            </p:nvSpPr>
            <p:spPr>
              <a:xfrm>
                <a:off x="2474554" y="2679340"/>
                <a:ext cx="6078331" cy="127797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47376" y="5059483"/>
                <a:ext cx="9332686" cy="15596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r>
                        <a:rPr lang="en-US" i="0">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e>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𝑝</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e>
                                        </m:d>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d>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d>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a:p>
            </p:txBody>
          </p:sp>
        </mc:Choice>
        <mc:Fallback xmlns="">
          <p:sp>
            <p:nvSpPr>
              <p:cNvPr id="14" name="Rectangle 13"/>
              <p:cNvSpPr>
                <a:spLocks noRot="1" noChangeAspect="1" noMove="1" noResize="1" noEditPoints="1" noAdjustHandles="1" noChangeArrowheads="1" noChangeShapeType="1" noTextEdit="1"/>
              </p:cNvSpPr>
              <p:nvPr/>
            </p:nvSpPr>
            <p:spPr>
              <a:xfrm>
                <a:off x="847376" y="5059483"/>
                <a:ext cx="9332686" cy="155965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042996" y="4374622"/>
                <a:ext cx="2941446"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m:t>x</m:t>
                                  </m:r>
                                </m:e>
                              </m:acc>
                            </m:e>
                          </m:sPre>
                        </m:e>
                        <m: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sub>
                      </m:sSub>
                      <m:r>
                        <a:rPr lang="en-US" i="0">
                          <a:latin typeface="Cambria Math" panose="02040503050406030204" pitchFamily="18" charset="0"/>
                        </a:rPr>
                        <m:t>=</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d>
                              <m:r>
                                <a:rPr lang="en-US" i="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e>
                                <m:sup>
                                  <m:r>
                                    <a:rPr lang="en-US" i="0">
                                      <a:latin typeface="Cambria Math" panose="02040503050406030204" pitchFamily="18" charset="0"/>
                                    </a:rPr>
                                    <m:t>−1</m:t>
                                  </m:r>
                                </m:sup>
                              </m:sSup>
                            </m:e>
                          </m:groupChr>
                        </m:e>
                        <m:lim>
                          <m:d>
                            <m:dPr>
                              <m:begChr m:val=""/>
                              <m:ctrlPr>
                                <a:rPr lang="en-US" i="1">
                                  <a:latin typeface="Cambria Math" panose="02040503050406030204" pitchFamily="18" charset="0"/>
                                </a:rPr>
                              </m:ctrlPr>
                            </m:dPr>
                            <m:e>
                              <m:r>
                                <a:rPr lang="en-US" i="1">
                                  <a:latin typeface="Cambria Math" panose="02040503050406030204" pitchFamily="18" charset="0"/>
                                </a:rPr>
                                <m:t>𝐻</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lim>
                      </m:limLow>
                      <m:sSub>
                        <m:sSubPr>
                          <m:ctrlPr>
                            <a:rPr lang="en-US" i="1">
                              <a:latin typeface="Cambria Math" panose="02040503050406030204" pitchFamily="18" charset="0"/>
                            </a:rPr>
                          </m:ctrlPr>
                        </m:sSubPr>
                        <m:e>
                          <m:r>
                            <a:rPr lang="en-US" i="0">
                              <a:latin typeface="Cambria Math" panose="02040503050406030204" pitchFamily="18" charset="0"/>
                            </a:rPr>
                            <m:t>  </m:t>
                          </m:r>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i="1">
                                      <a:latin typeface="Cambria Math" panose="02040503050406030204" pitchFamily="18" charset="0"/>
                                    </a:rPr>
                                    <m:t>x</m:t>
                                  </m:r>
                                </m:e>
                              </m:acc>
                            </m:e>
                          </m:sPre>
                        </m:e>
                        <m: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sub>
                      </m:sSub>
                      <m:r>
                        <a:rPr lang="en-US" i="0">
                          <a:latin typeface="Cambria Math" panose="02040503050406030204" pitchFamily="18" charset="0"/>
                        </a:rPr>
                        <m:t> </m:t>
                      </m:r>
                    </m:oMath>
                  </m:oMathPara>
                </a14:m>
                <a:endParaRPr lang="en-US"/>
              </a:p>
            </p:txBody>
          </p:sp>
        </mc:Choice>
        <mc:Fallback xmlns="">
          <p:sp>
            <p:nvSpPr>
              <p:cNvPr id="25" name="Rectangle 24"/>
              <p:cNvSpPr>
                <a:spLocks noRot="1" noChangeAspect="1" noMove="1" noResize="1" noEditPoints="1" noAdjustHandles="1" noChangeArrowheads="1" noChangeShapeType="1" noTextEdit="1"/>
              </p:cNvSpPr>
              <p:nvPr/>
            </p:nvSpPr>
            <p:spPr>
              <a:xfrm>
                <a:off x="4042996" y="4374622"/>
                <a:ext cx="2941446" cy="630814"/>
              </a:xfrm>
              <a:prstGeom prst="rect">
                <a:avLst/>
              </a:prstGeom>
              <a:blipFill>
                <a:blip r:embed="rId10"/>
                <a:stretch>
                  <a:fillRect t="-1942" b="-80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815563" y="2236439"/>
                <a:ext cx="7673126" cy="400110"/>
              </a:xfrm>
              <a:prstGeom prst="rect">
                <a:avLst/>
              </a:prstGeom>
              <a:noFill/>
            </p:spPr>
            <p:txBody>
              <a:bodyPr wrap="none" rtlCol="0">
                <a:spAutoFit/>
              </a:bodyPr>
              <a:lstStyle/>
              <a:p>
                <a:r>
                  <a:rPr lang="en-US" sz="2000"/>
                  <a:t>For roation of a unit pupil magnification lens about the </a:t>
                </a:r>
                <a14:m>
                  <m:oMath xmlns:m="http://schemas.openxmlformats.org/officeDocument/2006/math">
                    <m:r>
                      <a:rPr lang="en-US" sz="2000" i="1" smtClean="0">
                        <a:latin typeface="Cambria Math" panose="02040503050406030204" pitchFamily="18" charset="0"/>
                      </a:rPr>
                      <m:t>𝑥</m:t>
                    </m:r>
                  </m:oMath>
                </a14:m>
                <a:r>
                  <a:rPr lang="en-US" sz="2000"/>
                  <a:t>-axis by angle </a:t>
                </a:r>
                <a14:m>
                  <m:oMath xmlns:m="http://schemas.openxmlformats.org/officeDocument/2006/math">
                    <m:r>
                      <a:rPr lang="en-US" sz="2000" b="0" i="1" smtClean="0">
                        <a:latin typeface="Cambria Math" panose="02040503050406030204" pitchFamily="18" charset="0"/>
                      </a:rPr>
                      <m:t>𝛼</m:t>
                    </m:r>
                  </m:oMath>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1815563" y="2236439"/>
                <a:ext cx="7673126" cy="400110"/>
              </a:xfrm>
              <a:prstGeom prst="rect">
                <a:avLst/>
              </a:prstGeom>
              <a:blipFill>
                <a:blip r:embed="rId11"/>
                <a:stretch>
                  <a:fillRect l="-874"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815563" y="3927055"/>
                <a:ext cx="7487499" cy="400110"/>
              </a:xfrm>
              <a:prstGeom prst="rect">
                <a:avLst/>
              </a:prstGeom>
              <a:noFill/>
            </p:spPr>
            <p:txBody>
              <a:bodyPr wrap="none" rtlCol="0">
                <a:spAutoFit/>
              </a:bodyPr>
              <a:lstStyle/>
              <a:p>
                <a:r>
                  <a:rPr lang="en-US" sz="2000"/>
                  <a:t>Two images obtained under lens rotations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1</m:t>
                        </m:r>
                      </m:sub>
                    </m:sSub>
                  </m:oMath>
                </a14:m>
                <a:r>
                  <a:rPr lang="en-US" sz="2000"/>
                  <a:t>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2</m:t>
                        </m:r>
                      </m:sub>
                    </m:sSub>
                  </m:oMath>
                </a14:m>
                <a:r>
                  <a:rPr lang="en-US" sz="2000"/>
                  <a:t> can be related as:</a:t>
                </a:r>
              </a:p>
            </p:txBody>
          </p:sp>
        </mc:Choice>
        <mc:Fallback xmlns="">
          <p:sp>
            <p:nvSpPr>
              <p:cNvPr id="27" name="TextBox 26"/>
              <p:cNvSpPr txBox="1">
                <a:spLocks noRot="1" noChangeAspect="1" noMove="1" noResize="1" noEditPoints="1" noAdjustHandles="1" noChangeArrowheads="1" noChangeShapeType="1" noTextEdit="1"/>
              </p:cNvSpPr>
              <p:nvPr/>
            </p:nvSpPr>
            <p:spPr>
              <a:xfrm>
                <a:off x="1815563" y="3927055"/>
                <a:ext cx="7487499" cy="400110"/>
              </a:xfrm>
              <a:prstGeom prst="rect">
                <a:avLst/>
              </a:prstGeom>
              <a:blipFill>
                <a:blip r:embed="rId12"/>
                <a:stretch>
                  <a:fillRect l="-896" t="-7576" r="-651" b="-25758"/>
                </a:stretch>
              </a:blipFill>
            </p:spPr>
            <p:txBody>
              <a:bodyPr/>
              <a:lstStyle/>
              <a:p>
                <a:r>
                  <a:rPr lang="en-US">
                    <a:noFill/>
                  </a:rPr>
                  <a:t> </a:t>
                </a:r>
              </a:p>
            </p:txBody>
          </p:sp>
        </mc:Fallback>
      </mc:AlternateContent>
      <p:grpSp>
        <p:nvGrpSpPr>
          <p:cNvPr id="28" name="Group 27"/>
          <p:cNvGrpSpPr/>
          <p:nvPr/>
        </p:nvGrpSpPr>
        <p:grpSpPr>
          <a:xfrm>
            <a:off x="10344004" y="3149052"/>
            <a:ext cx="292559" cy="338554"/>
            <a:chOff x="1821495" y="4635241"/>
            <a:chExt cx="292559" cy="338554"/>
          </a:xfrm>
        </p:grpSpPr>
        <p:sp>
          <p:nvSpPr>
            <p:cNvPr id="29" name="Oval 2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8</a:t>
              </a:r>
              <a:endParaRPr lang="en-US" sz="1600" dirty="0">
                <a:solidFill>
                  <a:srgbClr val="3A9AFF"/>
                </a:solidFill>
                <a:latin typeface="Euclid" panose="02020503060505020303" pitchFamily="18" charset="0"/>
              </a:endParaRPr>
            </a:p>
          </p:txBody>
        </p:sp>
      </p:grpSp>
      <p:grpSp>
        <p:nvGrpSpPr>
          <p:cNvPr id="31" name="Group 30"/>
          <p:cNvGrpSpPr/>
          <p:nvPr/>
        </p:nvGrpSpPr>
        <p:grpSpPr>
          <a:xfrm>
            <a:off x="10344004" y="4374622"/>
            <a:ext cx="292559" cy="338554"/>
            <a:chOff x="1821495" y="4635241"/>
            <a:chExt cx="292559" cy="338554"/>
          </a:xfrm>
        </p:grpSpPr>
        <p:sp>
          <p:nvSpPr>
            <p:cNvPr id="32" name="Oval 31"/>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9</a:t>
              </a:r>
              <a:endParaRPr lang="en-US" sz="1600" dirty="0">
                <a:solidFill>
                  <a:srgbClr val="3A9AFF"/>
                </a:solidFill>
                <a:latin typeface="Euclid" panose="02020503060505020303" pitchFamily="18" charset="0"/>
              </a:endParaRPr>
            </a:p>
          </p:txBody>
        </p:sp>
      </p:grpSp>
      <p:grpSp>
        <p:nvGrpSpPr>
          <p:cNvPr id="34" name="Group 33"/>
          <p:cNvGrpSpPr/>
          <p:nvPr/>
        </p:nvGrpSpPr>
        <p:grpSpPr>
          <a:xfrm>
            <a:off x="10292708" y="5670035"/>
            <a:ext cx="389851" cy="338554"/>
            <a:chOff x="1770199" y="4635241"/>
            <a:chExt cx="389851" cy="338554"/>
          </a:xfrm>
        </p:grpSpPr>
        <p:sp>
          <p:nvSpPr>
            <p:cNvPr id="35" name="Oval 34"/>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770199" y="4635241"/>
              <a:ext cx="389851"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10</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3548032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1758" y="1791338"/>
            <a:ext cx="1554480" cy="4801825"/>
            <a:chOff x="451758" y="1791338"/>
            <a:chExt cx="1554480" cy="4801825"/>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mc:Choice xmlns:a14="http://schemas.microsoft.com/office/drawing/2010/main"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6"/>
                  <a:stretch>
                    <a:fillRect/>
                  </a:stretch>
                </a:blipFill>
              </p:spPr>
              <p:txBody>
                <a:bodyPr/>
                <a:lstStyle/>
                <a:p>
                  <a:r>
                    <a:rPr lang="en-US">
                      <a:noFill/>
                    </a:rPr>
                    <a:t> </a:t>
                  </a:r>
                </a:p>
              </p:txBody>
            </p:sp>
          </mc:Fallback>
        </mc:AlternateContent>
      </p:grpSp>
      <p:grpSp>
        <p:nvGrpSpPr>
          <p:cNvPr id="8" name="Group 7"/>
          <p:cNvGrpSpPr/>
          <p:nvPr/>
        </p:nvGrpSpPr>
        <p:grpSpPr>
          <a:xfrm>
            <a:off x="4240814" y="1791338"/>
            <a:ext cx="1556374" cy="4803394"/>
            <a:chOff x="4831364" y="1791338"/>
            <a:chExt cx="1556374" cy="4803394"/>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0"/>
                  <a:stretch>
                    <a:fillRect/>
                  </a:stretch>
                </a:blipFill>
              </p:spPr>
              <p:txBody>
                <a:bodyPr/>
                <a:lstStyle/>
                <a:p>
                  <a:r>
                    <a:rPr lang="en-US">
                      <a:noFill/>
                    </a:rPr>
                    <a:t> </a:t>
                  </a:r>
                </a:p>
              </p:txBody>
            </p:sp>
          </mc:Fallback>
        </mc:AlternateContent>
      </p:grpSp>
      <p:cxnSp>
        <p:nvCxnSpPr>
          <p:cNvPr id="14" name="Straight Arrow Connector 13"/>
          <p:cNvCxnSpPr/>
          <p:nvPr/>
        </p:nvCxnSpPr>
        <p:spPr>
          <a:xfrm flipV="1">
            <a:off x="2642616" y="2432304"/>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612136" y="4194048"/>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657856" y="5940552"/>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lumMod val="85000"/>
                                  <a:lumOff val="15000"/>
                                </a:schemeClr>
                              </a:solidFill>
                              <a:latin typeface="Cambria Math" panose="02040503050406030204" pitchFamily="18" charset="0"/>
                            </a:rPr>
                          </m:ctrlPr>
                        </m:sSubSupPr>
                        <m:e>
                          <m:r>
                            <a:rPr lang="en-US" sz="2000" b="0" i="1" smtClean="0">
                              <a:solidFill>
                                <a:schemeClr val="tx1">
                                  <a:lumMod val="85000"/>
                                  <a:lumOff val="15000"/>
                                </a:schemeClr>
                              </a:solidFill>
                              <a:latin typeface="Cambria Math" panose="02040503050406030204" pitchFamily="18" charset="0"/>
                            </a:rPr>
                            <m:t>𝐻</m:t>
                          </m:r>
                        </m:e>
                        <m:sub>
                          <m:r>
                            <a:rPr lang="en-US" sz="2000" b="0" i="1" smtClean="0">
                              <a:solidFill>
                                <a:schemeClr val="tx1">
                                  <a:lumMod val="85000"/>
                                  <a:lumOff val="15000"/>
                                </a:schemeClr>
                              </a:solidFill>
                              <a:latin typeface="Cambria Math" panose="02040503050406030204" pitchFamily="18" charset="0"/>
                            </a:rPr>
                            <m:t>3×3</m:t>
                          </m:r>
                        </m:sub>
                        <m:sup>
                          <m:r>
                            <a:rPr lang="en-US" sz="2000" b="0" i="1" smtClean="0">
                              <a:solidFill>
                                <a:schemeClr val="tx1">
                                  <a:lumMod val="85000"/>
                                  <a:lumOff val="15000"/>
                                </a:schemeClr>
                              </a:solidFill>
                              <a:latin typeface="Cambria Math" panose="02040503050406030204" pitchFamily="18" charset="0"/>
                            </a:rPr>
                            <m:t>−1</m:t>
                          </m:r>
                        </m:sup>
                      </m:sSubSup>
                      <m:r>
                        <a:rPr lang="en-US" sz="2000" b="0" i="1" smtClean="0">
                          <a:solidFill>
                            <a:schemeClr val="tx1">
                              <a:lumMod val="85000"/>
                              <a:lumOff val="15000"/>
                            </a:schemeClr>
                          </a:solidFill>
                          <a:latin typeface="Cambria Math" panose="02040503050406030204" pitchFamily="18" charset="0"/>
                        </a:rPr>
                        <m:t>(</m:t>
                      </m:r>
                      <m:r>
                        <a:rPr lang="en-US" sz="2000" b="0" i="1" smtClean="0">
                          <a:solidFill>
                            <a:schemeClr val="tx1">
                              <a:lumMod val="85000"/>
                              <a:lumOff val="15000"/>
                            </a:schemeClr>
                          </a:solidFill>
                          <a:latin typeface="Cambria Math" panose="02040503050406030204" pitchFamily="18" charset="0"/>
                        </a:rPr>
                        <m:t>𝛼</m:t>
                      </m:r>
                      <m:r>
                        <a:rPr lang="en-US" sz="2000" b="0" i="1" smtClean="0">
                          <a:solidFill>
                            <a:schemeClr val="tx1">
                              <a:lumMod val="85000"/>
                              <a:lumOff val="15000"/>
                            </a:schemeClr>
                          </a:solidFill>
                          <a:latin typeface="Cambria Math" panose="02040503050406030204" pitchFamily="18" charset="0"/>
                        </a:rPr>
                        <m:t>)</m:t>
                      </m:r>
                    </m:oMath>
                  </m:oMathPara>
                </a14:m>
                <a:endParaRPr lang="en-US" sz="2000" dirty="0">
                  <a:solidFill>
                    <a:srgbClr val="FFC000"/>
                  </a:soli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1"/>
                <a:stretch>
                  <a:fillRect b="-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lumMod val="85000"/>
                                  <a:lumOff val="15000"/>
                                </a:schemeClr>
                              </a:solidFill>
                              <a:latin typeface="Cambria Math" panose="02040503050406030204" pitchFamily="18" charset="0"/>
                            </a:rPr>
                          </m:ctrlPr>
                        </m:sSubSupPr>
                        <m:e>
                          <m:r>
                            <a:rPr lang="en-US" sz="2000" b="0" i="1" smtClean="0">
                              <a:solidFill>
                                <a:schemeClr val="tx1">
                                  <a:lumMod val="85000"/>
                                  <a:lumOff val="15000"/>
                                </a:schemeClr>
                              </a:solidFill>
                              <a:latin typeface="Cambria Math" panose="02040503050406030204" pitchFamily="18" charset="0"/>
                            </a:rPr>
                            <m:t>𝐻</m:t>
                          </m:r>
                        </m:e>
                        <m:sub>
                          <m:r>
                            <a:rPr lang="en-US" sz="2000" b="0" i="1" smtClean="0">
                              <a:solidFill>
                                <a:schemeClr val="tx1">
                                  <a:lumMod val="85000"/>
                                  <a:lumOff val="15000"/>
                                </a:schemeClr>
                              </a:solidFill>
                              <a:latin typeface="Cambria Math" panose="02040503050406030204" pitchFamily="18" charset="0"/>
                            </a:rPr>
                            <m:t>3×3</m:t>
                          </m:r>
                        </m:sub>
                        <m:sup>
                          <m:r>
                            <a:rPr lang="en-US" sz="2000" b="0" i="1" smtClean="0">
                              <a:solidFill>
                                <a:schemeClr val="tx1">
                                  <a:lumMod val="85000"/>
                                  <a:lumOff val="15000"/>
                                </a:schemeClr>
                              </a:solidFill>
                              <a:latin typeface="Cambria Math" panose="02040503050406030204" pitchFamily="18" charset="0"/>
                            </a:rPr>
                            <m:t>−1</m:t>
                          </m:r>
                        </m:sup>
                      </m:sSubSup>
                      <m:r>
                        <a:rPr lang="en-US" sz="2000" b="0" i="1" smtClean="0">
                          <a:solidFill>
                            <a:schemeClr val="tx1">
                              <a:lumMod val="85000"/>
                              <a:lumOff val="15000"/>
                            </a:schemeClr>
                          </a:solidFill>
                          <a:latin typeface="Cambria Math" panose="02040503050406030204" pitchFamily="18" charset="0"/>
                        </a:rPr>
                        <m:t>(</m:t>
                      </m:r>
                      <m:r>
                        <a:rPr lang="en-US" sz="2000" b="0" i="1" smtClean="0">
                          <a:solidFill>
                            <a:schemeClr val="tx1">
                              <a:lumMod val="85000"/>
                              <a:lumOff val="15000"/>
                            </a:schemeClr>
                          </a:solidFill>
                          <a:latin typeface="Cambria Math" panose="02040503050406030204" pitchFamily="18" charset="0"/>
                        </a:rPr>
                        <m:t>𝛼</m:t>
                      </m:r>
                      <m:r>
                        <a:rPr lang="en-US" sz="2000" b="0" i="1" smtClean="0">
                          <a:solidFill>
                            <a:schemeClr val="tx1">
                              <a:lumMod val="85000"/>
                              <a:lumOff val="15000"/>
                            </a:schemeClr>
                          </a:solidFill>
                          <a:latin typeface="Cambria Math" panose="02040503050406030204" pitchFamily="18" charset="0"/>
                        </a:rPr>
                        <m:t>)</m:t>
                      </m:r>
                    </m:oMath>
                  </m:oMathPara>
                </a14:m>
                <a:endParaRPr lang="en-US" sz="2000" dirty="0">
                  <a:solidFill>
                    <a:srgbClr val="FFC000"/>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1"/>
                <a:stretch>
                  <a:fillRect b="-15152"/>
                </a:stretch>
              </a:blipFill>
            </p:spPr>
            <p:txBody>
              <a:bodyPr/>
              <a:lstStyle/>
              <a:p>
                <a:r>
                  <a:rPr lang="en-US">
                    <a:noFill/>
                  </a:rPr>
                  <a:t> </a:t>
                </a:r>
              </a:p>
            </p:txBody>
          </p:sp>
        </mc:Fallback>
      </mc:AlternateContent>
      <p:grpSp>
        <p:nvGrpSpPr>
          <p:cNvPr id="19" name="Group 18"/>
          <p:cNvGrpSpPr/>
          <p:nvPr/>
        </p:nvGrpSpPr>
        <p:grpSpPr>
          <a:xfrm>
            <a:off x="6062472" y="1746504"/>
            <a:ext cx="1601150" cy="4910328"/>
            <a:chOff x="6062472" y="1746504"/>
            <a:chExt cx="1601150" cy="4910328"/>
          </a:xfrm>
          <a:effectLst/>
        </p:grpSpPr>
        <p:sp>
          <p:nvSpPr>
            <p:cNvPr id="20" name="Right Brace 19"/>
            <p:cNvSpPr/>
            <p:nvPr/>
          </p:nvSpPr>
          <p:spPr>
            <a:xfrm>
              <a:off x="6062472" y="1746504"/>
              <a:ext cx="512064" cy="4910328"/>
            </a:xfrm>
            <a:prstGeom prst="rightBrace">
              <a:avLst>
                <a:gd name="adj1" fmla="val 86904"/>
                <a:gd name="adj2" fmla="val 50000"/>
              </a:avLst>
            </a:prstGeom>
            <a:ln w="57150" cap="flat">
              <a:solidFill>
                <a:schemeClr val="tx1">
                  <a:lumMod val="50000"/>
                  <a:lumOff val="50000"/>
                </a:schemeClr>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21" name="Straight Arrow Connector 20"/>
            <p:cNvCxnSpPr/>
            <p:nvPr/>
          </p:nvCxnSpPr>
          <p:spPr>
            <a:xfrm flipV="1">
              <a:off x="6932102" y="4200144"/>
              <a:ext cx="73152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787939" y="1729151"/>
            <a:ext cx="2842675" cy="2399229"/>
            <a:chOff x="8787939" y="1729151"/>
            <a:chExt cx="2842675" cy="2399229"/>
          </a:xfrm>
        </p:grpSpPr>
        <p:pic>
          <p:nvPicPr>
            <p:cNvPr id="23" name="Picture 22"/>
            <p:cNvPicPr>
              <a:picLocks noChangeAspect="1"/>
            </p:cNvPicPr>
            <p:nvPr/>
          </p:nvPicPr>
          <p:blipFill>
            <a:blip r:embed="rId12"/>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4" name="Rectangle 23"/>
            <p:cNvSpPr/>
            <p:nvPr/>
          </p:nvSpPr>
          <p:spPr>
            <a:xfrm>
              <a:off x="8789067" y="1729151"/>
              <a:ext cx="1917630" cy="369332"/>
            </a:xfrm>
            <a:prstGeom prst="rect">
              <a:avLst/>
            </a:prstGeom>
          </p:spPr>
          <p:txBody>
            <a:bodyPr wrap="square">
              <a:spAutoFit/>
            </a:bodyPr>
            <a:lstStyle/>
            <a:p>
              <a:r>
                <a:rPr lang="en-US" dirty="0">
                  <a:solidFill>
                    <a:srgbClr val="FFFF00"/>
                  </a:solidFill>
                  <a:latin typeface="Times New Roman" panose="02020603050405020304" pitchFamily="18" charset="0"/>
                  <a:cs typeface="Times New Roman" panose="02020603050405020304" pitchFamily="18" charset="0"/>
                </a:rPr>
                <a:t>Composite image</a:t>
              </a:r>
            </a:p>
          </p:txBody>
        </p:sp>
      </p:grpSp>
      <p:grpSp>
        <p:nvGrpSpPr>
          <p:cNvPr id="25" name="Group 24"/>
          <p:cNvGrpSpPr/>
          <p:nvPr/>
        </p:nvGrpSpPr>
        <p:grpSpPr>
          <a:xfrm>
            <a:off x="8785383" y="4227527"/>
            <a:ext cx="2845231" cy="2384595"/>
            <a:chOff x="8785383" y="4227527"/>
            <a:chExt cx="2845231" cy="2384595"/>
          </a:xfrm>
        </p:grpSpPr>
        <p:pic>
          <p:nvPicPr>
            <p:cNvPr id="26" name="Picture 25"/>
            <p:cNvPicPr>
              <a:picLocks noChangeAspect="1"/>
            </p:cNvPicPr>
            <p:nvPr/>
          </p:nvPicPr>
          <p:blipFill>
            <a:blip r:embed="rId13"/>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7" name="Rectangle 26"/>
            <p:cNvSpPr/>
            <p:nvPr/>
          </p:nvSpPr>
          <p:spPr>
            <a:xfrm>
              <a:off x="8785383" y="4227527"/>
              <a:ext cx="2332973" cy="369332"/>
            </a:xfrm>
            <a:prstGeom prst="rect">
              <a:avLst/>
            </a:prstGeom>
          </p:spPr>
          <p:txBody>
            <a:bodyPr wrap="square">
              <a:spAutoFit/>
            </a:bodyPr>
            <a:lstStyle/>
            <a:p>
              <a:r>
                <a:rPr lang="en-US" dirty="0">
                  <a:solidFill>
                    <a:srgbClr val="FFFF00"/>
                  </a:solidFill>
                  <a:latin typeface="Times New Roman" panose="02020603050405020304" pitchFamily="18" charset="0"/>
                  <a:cs typeface="Times New Roman" panose="02020603050405020304" pitchFamily="18" charset="0"/>
                </a:rPr>
                <a:t>Focus measure (LoG)</a:t>
              </a:r>
            </a:p>
          </p:txBody>
        </p:sp>
      </p:grpSp>
      <p:sp>
        <p:nvSpPr>
          <p:cNvPr id="28" name="Rectangle 27"/>
          <p:cNvSpPr/>
          <p:nvPr/>
        </p:nvSpPr>
        <p:spPr>
          <a:xfrm>
            <a:off x="975311" y="1083262"/>
            <a:ext cx="2323949"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sp>
        <p:nvSpPr>
          <p:cNvPr id="29" name="Rectangle 28"/>
          <p:cNvSpPr/>
          <p:nvPr/>
        </p:nvSpPr>
        <p:spPr>
          <a:xfrm>
            <a:off x="7239059" y="1081182"/>
            <a:ext cx="1738238"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sp>
        <p:nvSpPr>
          <p:cNvPr id="30" name="TextBox 29"/>
          <p:cNvSpPr txBox="1"/>
          <p:nvPr/>
        </p:nvSpPr>
        <p:spPr>
          <a:xfrm>
            <a:off x="164593" y="167635"/>
            <a:ext cx="117226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composite image shows all the planes in sharp focus</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61536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6" name="Straight Connector 35"/>
          <p:cNvCxnSpPr/>
          <p:nvPr/>
        </p:nvCxnSpPr>
        <p:spPr>
          <a:xfrm>
            <a:off x="1671723" y="3110569"/>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23550" y="4564262"/>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8" name="Group 37" hidden="1"/>
          <p:cNvGrpSpPr/>
          <p:nvPr/>
        </p:nvGrpSpPr>
        <p:grpSpPr>
          <a:xfrm>
            <a:off x="1713349" y="2579990"/>
            <a:ext cx="2466634" cy="2143757"/>
            <a:chOff x="1493618" y="4842570"/>
            <a:chExt cx="1494658" cy="1299012"/>
          </a:xfrm>
          <a:effectLst>
            <a:outerShdw blurRad="50800" dist="38100" dir="2700000" algn="tl" rotWithShape="0">
              <a:prstClr val="black">
                <a:alpha val="40000"/>
              </a:prstClr>
            </a:outerShdw>
          </a:effectLst>
        </p:grpSpPr>
        <p:pic>
          <p:nvPicPr>
            <p:cNvPr id="67" name="Picture 6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68" name="Picture 6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69" name="Picture 6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cxnSp>
        <p:nvCxnSpPr>
          <p:cNvPr id="39" name="Straight Connector 38"/>
          <p:cNvCxnSpPr/>
          <p:nvPr/>
        </p:nvCxnSpPr>
        <p:spPr>
          <a:xfrm flipH="1">
            <a:off x="9424362" y="3037045"/>
            <a:ext cx="823803" cy="241697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140000">
            <a:off x="10221087" y="2631496"/>
            <a:ext cx="0" cy="1043769"/>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201302" y="1984361"/>
            <a:ext cx="1297769" cy="3614637"/>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3423" y="1928827"/>
            <a:ext cx="1296669" cy="3537477"/>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470476" y="2281314"/>
            <a:ext cx="1165250" cy="3216427"/>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075326" y="1984361"/>
            <a:ext cx="1248797" cy="3646074"/>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9367466" y="3037045"/>
            <a:ext cx="786384" cy="2258994"/>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9481042" y="3037045"/>
            <a:ext cx="876687" cy="2558885"/>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400000">
            <a:off x="8015755" y="2781465"/>
            <a:ext cx="1156911" cy="836155"/>
          </a:xfrm>
          <a:prstGeom prst="rect">
            <a:avLst/>
          </a:prstGeom>
          <a:effectLst>
            <a:outerShdw blurRad="50800" dist="38100" dir="5400000" algn="ctr" rotWithShape="0">
              <a:srgbClr val="000000">
                <a:alpha val="95000"/>
              </a:srgbClr>
            </a:outerShdw>
          </a:effectLst>
        </p:spPr>
      </p:pic>
      <p:cxnSp>
        <p:nvCxnSpPr>
          <p:cNvPr id="48" name="Straight Connector 47"/>
          <p:cNvCxnSpPr>
            <a:cxnSpLocks noChangeAspect="1"/>
          </p:cNvCxnSpPr>
          <p:nvPr/>
        </p:nvCxnSpPr>
        <p:spPr>
          <a:xfrm rot="20580000" flipV="1">
            <a:off x="6729504" y="3266755"/>
            <a:ext cx="2966126" cy="155448"/>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rot="21000000">
            <a:off x="8817030" y="3077345"/>
            <a:ext cx="64008" cy="64008"/>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0" name="Freeform: Shape 49"/>
          <p:cNvSpPr/>
          <p:nvPr/>
        </p:nvSpPr>
        <p:spPr>
          <a:xfrm>
            <a:off x="1668271" y="1832438"/>
            <a:ext cx="6712059" cy="2939470"/>
          </a:xfrm>
          <a:custGeom>
            <a:avLst/>
            <a:gdLst>
              <a:gd name="connsiteX0" fmla="*/ 4067175 w 4067175"/>
              <a:gd name="connsiteY0" fmla="*/ 1781175 h 1781175"/>
              <a:gd name="connsiteX1" fmla="*/ 0 w 4067175"/>
              <a:gd name="connsiteY1" fmla="*/ 609600 h 1781175"/>
              <a:gd name="connsiteX2" fmla="*/ 3175 w 4067175"/>
              <a:gd name="connsiteY2" fmla="*/ 0 h 1781175"/>
              <a:gd name="connsiteX3" fmla="*/ 473075 w 4067175"/>
              <a:gd name="connsiteY3" fmla="*/ 3175 h 1781175"/>
              <a:gd name="connsiteX4" fmla="*/ 4067175 w 4067175"/>
              <a:gd name="connsiteY4" fmla="*/ 1781175 h 178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175" h="1781175">
                <a:moveTo>
                  <a:pt x="4067175" y="1781175"/>
                </a:moveTo>
                <a:lnTo>
                  <a:pt x="0" y="609600"/>
                </a:lnTo>
                <a:cubicBezTo>
                  <a:pt x="1058" y="406400"/>
                  <a:pt x="2117" y="203200"/>
                  <a:pt x="3175" y="0"/>
                </a:cubicBezTo>
                <a:lnTo>
                  <a:pt x="473075" y="3175"/>
                </a:lnTo>
                <a:lnTo>
                  <a:pt x="4067175" y="1781175"/>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Arc 50"/>
          <p:cNvSpPr/>
          <p:nvPr/>
        </p:nvSpPr>
        <p:spPr>
          <a:xfrm>
            <a:off x="5673617" y="3769867"/>
            <a:ext cx="1138953" cy="1138952"/>
          </a:xfrm>
          <a:prstGeom prst="arc">
            <a:avLst>
              <a:gd name="adj1" fmla="val 20771053"/>
              <a:gd name="adj2" fmla="val 2790707"/>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p:cNvSpPr/>
          <p:nvPr/>
        </p:nvSpPr>
        <p:spPr>
          <a:xfrm rot="21000000">
            <a:off x="10205943" y="3083694"/>
            <a:ext cx="64008" cy="64008"/>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3" name="TextBox 52"/>
          <p:cNvSpPr txBox="1"/>
          <p:nvPr/>
        </p:nvSpPr>
        <p:spPr>
          <a:xfrm rot="20343965">
            <a:off x="6562656" y="3389097"/>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4" name="Arc 53"/>
          <p:cNvSpPr/>
          <p:nvPr/>
        </p:nvSpPr>
        <p:spPr>
          <a:xfrm>
            <a:off x="5243869" y="2974933"/>
            <a:ext cx="1898675" cy="1898673"/>
          </a:xfrm>
          <a:prstGeom prst="arc">
            <a:avLst>
              <a:gd name="adj1" fmla="val 10993417"/>
              <a:gd name="adj2" fmla="val 13149602"/>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p:cNvSpPr txBox="1"/>
          <p:nvPr/>
        </p:nvSpPr>
        <p:spPr>
          <a:xfrm>
            <a:off x="5345116" y="2498031"/>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6" name="Arc 55"/>
          <p:cNvSpPr/>
          <p:nvPr/>
        </p:nvSpPr>
        <p:spPr>
          <a:xfrm>
            <a:off x="5179811" y="2579990"/>
            <a:ext cx="1138953" cy="1138952"/>
          </a:xfrm>
          <a:prstGeom prst="arc">
            <a:avLst>
              <a:gd name="adj1" fmla="val 8519488"/>
              <a:gd name="adj2" fmla="val 13986768"/>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p:cNvSpPr txBox="1"/>
          <p:nvPr/>
        </p:nvSpPr>
        <p:spPr>
          <a:xfrm>
            <a:off x="9275249" y="2248029"/>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8" name="Arc 57"/>
          <p:cNvSpPr/>
          <p:nvPr/>
        </p:nvSpPr>
        <p:spPr>
          <a:xfrm>
            <a:off x="9390074" y="2455282"/>
            <a:ext cx="1138953" cy="1138952"/>
          </a:xfrm>
          <a:prstGeom prst="arc">
            <a:avLst>
              <a:gd name="adj1" fmla="val 16459473"/>
              <a:gd name="adj2" fmla="val 18802953"/>
            </a:avLst>
          </a:prstGeom>
          <a:ln w="9525">
            <a:solidFill>
              <a:schemeClr val="tx1">
                <a:lumMod val="85000"/>
                <a:lumOff val="1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9" name="Group 58"/>
          <p:cNvGrpSpPr>
            <a:grpSpLocks noChangeAspect="1"/>
          </p:cNvGrpSpPr>
          <p:nvPr/>
        </p:nvGrpSpPr>
        <p:grpSpPr>
          <a:xfrm rot="20460000">
            <a:off x="7423359" y="2260879"/>
            <a:ext cx="1647854" cy="381025"/>
            <a:chOff x="3877518" y="2223274"/>
            <a:chExt cx="998518" cy="230882"/>
          </a:xfrm>
        </p:grpSpPr>
        <mc:AlternateContent xmlns:mc="http://schemas.openxmlformats.org/markup-compatibility/2006" xmlns:a14="http://schemas.microsoft.com/office/drawing/2010/main">
          <mc:Choice Requires="a14">
            <p:sp>
              <p:nvSpPr>
                <p:cNvPr id="64" name="TextBox 63"/>
                <p:cNvSpPr txBox="1"/>
                <p:nvPr/>
              </p:nvSpPr>
              <p:spPr>
                <a:xfrm>
                  <a:off x="4555732" y="2223274"/>
                  <a:ext cx="320304" cy="223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555732" y="2223274"/>
                  <a:ext cx="320304" cy="2237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354464" y="2225580"/>
                  <a:ext cx="320304" cy="228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50000"/>
                                    <a:lumOff val="50000"/>
                                  </a:schemeClr>
                                </a:solidFill>
                                <a:latin typeface="Cambria Math" panose="02040503050406030204" pitchFamily="18" charset="0"/>
                                <a:cs typeface="Times New Roman" panose="02020603050405020304" pitchFamily="18" charset="0"/>
                              </a:rPr>
                            </m:ctrlPr>
                          </m:accPr>
                          <m:e>
                            <m:r>
                              <a:rPr lang="en-US" i="1" smtClean="0">
                                <a:solidFill>
                                  <a:schemeClr val="tx1">
                                    <a:lumMod val="50000"/>
                                    <a:lumOff val="50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354464" y="2225580"/>
                  <a:ext cx="320304" cy="228576"/>
                </a:xfrm>
                <a:prstGeom prst="rect">
                  <a:avLst/>
                </a:prstGeom>
                <a:blipFill>
                  <a:blip r:embed="rId7"/>
                  <a:stretch>
                    <a:fillRect t="-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877518" y="2225755"/>
                  <a:ext cx="320304" cy="223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50000"/>
                                <a:lumOff val="50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3877518" y="2225755"/>
                  <a:ext cx="320304" cy="223796"/>
                </a:xfrm>
                <a:prstGeom prst="rect">
                  <a:avLst/>
                </a:prstGeom>
                <a:blipFill>
                  <a:blip r:embed="rId8"/>
                  <a:stretch>
                    <a:fillRect/>
                  </a:stretch>
                </a:blipFill>
              </p:spPr>
              <p:txBody>
                <a:bodyPr/>
                <a:lstStyle/>
                <a:p>
                  <a:r>
                    <a:rPr lang="en-US">
                      <a:noFill/>
                    </a:rPr>
                    <a:t> </a:t>
                  </a:r>
                </a:p>
              </p:txBody>
            </p:sp>
          </mc:Fallback>
        </mc:AlternateContent>
      </p:grpSp>
      <p:cxnSp>
        <p:nvCxnSpPr>
          <p:cNvPr id="61" name="Straight Connector 60"/>
          <p:cNvCxnSpPr/>
          <p:nvPr/>
        </p:nvCxnSpPr>
        <p:spPr>
          <a:xfrm>
            <a:off x="1712364" y="2159435"/>
            <a:ext cx="8085306" cy="3162642"/>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687178" y="2832869"/>
            <a:ext cx="8101844" cy="2341295"/>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455400" y="1847279"/>
            <a:ext cx="7349056" cy="3611569"/>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4592" y="167635"/>
            <a:ext cx="6712735" cy="492443"/>
          </a:xfrm>
          <a:prstGeom prst="rect">
            <a:avLst/>
          </a:prstGeom>
          <a:noFill/>
        </p:spPr>
        <p:txBody>
          <a:bodyPr wrap="none" rtlCol="0">
            <a:spAutoFit/>
          </a:bodyPr>
          <a:lstStyle/>
          <a:p>
            <a:r>
              <a:rPr lang="en-US" sz="2600" b="1">
                <a:solidFill>
                  <a:srgbClr val="FF3F7A"/>
                </a:solidFill>
                <a:latin typeface="Euclid" panose="02020503060505020303" pitchFamily="18" charset="0"/>
              </a:rPr>
              <a:t>Depth of field (DOF) in Scheimpflug camera</a:t>
            </a:r>
            <a:endParaRPr lang="en-US" sz="2600" b="1" dirty="0">
              <a:solidFill>
                <a:srgbClr val="FF3F7A"/>
              </a:solidFill>
              <a:latin typeface="Euclid" panose="02020503060505020303" pitchFamily="18" charset="0"/>
            </a:endParaRPr>
          </a:p>
        </p:txBody>
      </p:sp>
      <p:sp>
        <p:nvSpPr>
          <p:cNvPr id="76" name="TextBox 75"/>
          <p:cNvSpPr txBox="1"/>
          <p:nvPr/>
        </p:nvSpPr>
        <p:spPr>
          <a:xfrm>
            <a:off x="6723270" y="5021131"/>
            <a:ext cx="1268218" cy="369332"/>
          </a:xfrm>
          <a:prstGeom prst="rect">
            <a:avLst/>
          </a:prstGeom>
          <a:noFill/>
        </p:spPr>
        <p:txBody>
          <a:bodyPr wrap="square" rtlCol="0">
            <a:spAutoFit/>
          </a:bodyPr>
          <a:lstStyle/>
          <a:p>
            <a:pPr algn="r"/>
            <a:r>
              <a:rPr lang="en-US">
                <a:solidFill>
                  <a:schemeClr val="tx1">
                    <a:lumMod val="75000"/>
                    <a:lumOff val="25000"/>
                  </a:schemeClr>
                </a:solidFill>
                <a:latin typeface="Times New Roman" panose="02020603050405020304" pitchFamily="18" charset="0"/>
                <a:cs typeface="Times New Roman" panose="02020603050405020304" pitchFamily="18" charset="0"/>
              </a:rPr>
              <a:t>Hinge line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7" name="Arc 76"/>
          <p:cNvSpPr/>
          <p:nvPr/>
        </p:nvSpPr>
        <p:spPr>
          <a:xfrm>
            <a:off x="7237551" y="4117102"/>
            <a:ext cx="1138953" cy="1138952"/>
          </a:xfrm>
          <a:prstGeom prst="arc">
            <a:avLst>
              <a:gd name="adj1" fmla="val 632712"/>
              <a:gd name="adj2" fmla="val 4497105"/>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8047142" y="6551547"/>
            <a:ext cx="4157741"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[Merklinger, H. M. (1996). Focusing the view camera.]</a:t>
            </a:r>
          </a:p>
        </p:txBody>
      </p:sp>
    </p:spTree>
    <p:extLst>
      <p:ext uri="{BB962C8B-B14F-4D97-AF65-F5344CB8AC3E}">
        <p14:creationId xmlns:p14="http://schemas.microsoft.com/office/powerpoint/2010/main" val="916393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1738" y="1467341"/>
            <a:ext cx="8788525" cy="3923319"/>
            <a:chOff x="1701738" y="1467341"/>
            <a:chExt cx="8788525" cy="3923319"/>
          </a:xfrm>
        </p:grpSpPr>
        <p:sp>
          <p:nvSpPr>
            <p:cNvPr id="3" name="Rectangle 2"/>
            <p:cNvSpPr/>
            <p:nvPr/>
          </p:nvSpPr>
          <p:spPr>
            <a:xfrm>
              <a:off x="1724276" y="1467341"/>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 name="Straight Connector 3"/>
            <p:cNvCxnSpPr/>
            <p:nvPr/>
          </p:nvCxnSpPr>
          <p:spPr>
            <a:xfrm>
              <a:off x="1727660" y="2744257"/>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32278" y="3687621"/>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701738" y="2222286"/>
              <a:ext cx="2409486" cy="2143757"/>
              <a:chOff x="1453214" y="4842570"/>
              <a:chExt cx="1460030" cy="1299012"/>
            </a:xfrm>
            <a:effectLst>
              <a:outerShdw blurRad="50800" dist="38100" dir="2700000" algn="tl" rotWithShape="0">
                <a:prstClr val="black">
                  <a:alpha val="40000"/>
                </a:prstClr>
              </a:outerShdw>
            </a:effectLst>
          </p:grpSpPr>
          <p:pic>
            <p:nvPicPr>
              <p:cNvPr id="27" name="Picture 26"/>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28" name="Picture 27"/>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29" name="Picture 28"/>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7" name="TextBox 6"/>
            <p:cNvSpPr txBox="1"/>
            <p:nvPr/>
          </p:nvSpPr>
          <p:spPr>
            <a:xfrm rot="20716270">
              <a:off x="7675243" y="2838114"/>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110782" y="1786491"/>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197828" y="1834091"/>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0"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760000">
              <a:off x="9339656" y="2481145"/>
              <a:ext cx="862487" cy="623485"/>
            </a:xfrm>
            <a:prstGeom prst="rect">
              <a:avLst/>
            </a:prstGeom>
            <a:effectLst>
              <a:outerShdw blurRad="50800" dist="38100" dir="5400000" algn="ctr" rotWithShape="0">
                <a:srgbClr val="000000">
                  <a:alpha val="95000"/>
                </a:srgbClr>
              </a:outerShdw>
            </a:effectLst>
          </p:spPr>
        </p:pic>
        <p:cxnSp>
          <p:nvCxnSpPr>
            <p:cNvPr id="11" name="Straight Connector 10"/>
            <p:cNvCxnSpPr>
              <a:cxnSpLocks noChangeAspect="1"/>
            </p:cNvCxnSpPr>
            <p:nvPr/>
          </p:nvCxnSpPr>
          <p:spPr>
            <a:xfrm rot="20940000" flipV="1">
              <a:off x="7732867" y="2901966"/>
              <a:ext cx="2617170" cy="137160"/>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21360000">
              <a:off x="9940300" y="2716361"/>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3" name="Straight Connector 12"/>
            <p:cNvCxnSpPr/>
            <p:nvPr/>
          </p:nvCxnSpPr>
          <p:spPr>
            <a:xfrm>
              <a:off x="10286824" y="1702213"/>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291996" y="2223849"/>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0268206" y="2718923"/>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 name="Freeform: Shape 15"/>
            <p:cNvSpPr/>
            <p:nvPr/>
          </p:nvSpPr>
          <p:spPr>
            <a:xfrm>
              <a:off x="1725987" y="1862538"/>
              <a:ext cx="7842250" cy="2012950"/>
            </a:xfrm>
            <a:custGeom>
              <a:avLst/>
              <a:gdLst>
                <a:gd name="connsiteX0" fmla="*/ 7842250 w 7842250"/>
                <a:gd name="connsiteY0" fmla="*/ 2012950 h 2012950"/>
                <a:gd name="connsiteX1" fmla="*/ 6350 w 7842250"/>
                <a:gd name="connsiteY1" fmla="*/ 520700 h 2012950"/>
                <a:gd name="connsiteX2" fmla="*/ 0 w 7842250"/>
                <a:gd name="connsiteY2" fmla="*/ 0 h 2012950"/>
                <a:gd name="connsiteX3" fmla="*/ 7842250 w 7842250"/>
                <a:gd name="connsiteY3" fmla="*/ 2012950 h 2012950"/>
              </a:gdLst>
              <a:ahLst/>
              <a:cxnLst>
                <a:cxn ang="0">
                  <a:pos x="connsiteX0" y="connsiteY0"/>
                </a:cxn>
                <a:cxn ang="0">
                  <a:pos x="connsiteX1" y="connsiteY1"/>
                </a:cxn>
                <a:cxn ang="0">
                  <a:pos x="connsiteX2" y="connsiteY2"/>
                </a:cxn>
                <a:cxn ang="0">
                  <a:pos x="connsiteX3" y="connsiteY3"/>
                </a:cxn>
              </a:cxnLst>
              <a:rect l="l" t="t" r="r" b="b"/>
              <a:pathLst>
                <a:path w="7842250" h="2012950">
                  <a:moveTo>
                    <a:pt x="7842250" y="2012950"/>
                  </a:moveTo>
                  <a:lnTo>
                    <a:pt x="6350" y="520700"/>
                  </a:lnTo>
                  <a:cubicBezTo>
                    <a:pt x="4233" y="347133"/>
                    <a:pt x="2117" y="173567"/>
                    <a:pt x="0" y="0"/>
                  </a:cubicBezTo>
                  <a:lnTo>
                    <a:pt x="7842250" y="2012950"/>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7" name="dof_ext2"/>
            <p:cNvCxnSpPr/>
            <p:nvPr/>
          </p:nvCxnSpPr>
          <p:spPr>
            <a:xfrm>
              <a:off x="1736462" y="2386077"/>
              <a:ext cx="8472419" cy="1619586"/>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dof_ext1"/>
            <p:cNvCxnSpPr/>
            <p:nvPr/>
          </p:nvCxnSpPr>
          <p:spPr>
            <a:xfrm>
              <a:off x="1736462" y="1869810"/>
              <a:ext cx="8594339" cy="2187143"/>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Posf"/>
            <p:cNvCxnSpPr/>
            <p:nvPr/>
          </p:nvCxnSpPr>
          <p:spPr>
            <a:xfrm>
              <a:off x="1737778" y="2131719"/>
              <a:ext cx="8582560" cy="191302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a:off x="4202039" y="1670018"/>
              <a:ext cx="1138953" cy="1138952"/>
            </a:xfrm>
            <a:prstGeom prst="arc">
              <a:avLst>
                <a:gd name="adj1" fmla="val 8162486"/>
                <a:gd name="adj2" fmla="val 11693245"/>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flipH="1">
              <a:off x="4732684" y="2001484"/>
              <a:ext cx="1791797" cy="2256539"/>
            </a:xfrm>
            <a:prstGeom prst="arc">
              <a:avLst>
                <a:gd name="adj1" fmla="val 20437038"/>
                <a:gd name="adj2" fmla="val 2790707"/>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 name="Dof arc"/>
            <p:cNvGrpSpPr/>
            <p:nvPr/>
          </p:nvGrpSpPr>
          <p:grpSpPr>
            <a:xfrm>
              <a:off x="4268753" y="2004346"/>
              <a:ext cx="2093551" cy="2263517"/>
              <a:chOff x="4212816" y="2370658"/>
              <a:chExt cx="2093551" cy="2263517"/>
            </a:xfrm>
          </p:grpSpPr>
          <p:sp>
            <p:nvSpPr>
              <p:cNvPr id="24" name="Arc 53 _ dof"/>
              <p:cNvSpPr/>
              <p:nvPr/>
            </p:nvSpPr>
            <p:spPr>
              <a:xfrm rot="1012374">
                <a:off x="4267609" y="2370658"/>
                <a:ext cx="2038758" cy="2263517"/>
              </a:xfrm>
              <a:prstGeom prst="arc">
                <a:avLst>
                  <a:gd name="adj1" fmla="val 10645685"/>
                  <a:gd name="adj2" fmla="val 11800624"/>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 name="Straight Connector 24"/>
              <p:cNvCxnSpPr>
                <a:cxnSpLocks/>
              </p:cNvCxnSpPr>
              <p:nvPr/>
            </p:nvCxnSpPr>
            <p:spPr>
              <a:xfrm rot="6360000">
                <a:off x="4434606" y="2851608"/>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rot="6060000">
                <a:off x="4300335" y="3167633"/>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Arc 22"/>
            <p:cNvSpPr/>
            <p:nvPr/>
          </p:nvSpPr>
          <p:spPr>
            <a:xfrm>
              <a:off x="9312653" y="2041344"/>
              <a:ext cx="1138953" cy="1138952"/>
            </a:xfrm>
            <a:prstGeom prst="arc">
              <a:avLst>
                <a:gd name="adj1" fmla="val 16459473"/>
                <a:gd name="adj2" fmla="val 18802953"/>
              </a:avLst>
            </a:prstGeom>
            <a:ln w="9525">
              <a:solidFill>
                <a:schemeClr val="tx1">
                  <a:lumMod val="65000"/>
                  <a:lumOff val="3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2167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164592" y="167635"/>
            <a:ext cx="11029301" cy="892552"/>
          </a:xfrm>
          <a:prstGeom prst="rect">
            <a:avLst/>
          </a:prstGeom>
          <a:noFill/>
        </p:spPr>
        <p:txBody>
          <a:bodyPr wrap="none" rtlCol="0">
            <a:spAutoFit/>
          </a:bodyPr>
          <a:lstStyle/>
          <a:p>
            <a:r>
              <a:rPr lang="en-US" sz="2600" b="1">
                <a:solidFill>
                  <a:srgbClr val="FF3F7A"/>
                </a:solidFill>
                <a:latin typeface="Euclid" panose="02020503060505020303" pitchFamily="18" charset="0"/>
              </a:rPr>
              <a:t>The DOF in traditional camera extends towards infinity in the directions </a:t>
            </a:r>
          </a:p>
          <a:p>
            <a:r>
              <a:rPr lang="en-US" sz="2600" b="1">
                <a:solidFill>
                  <a:srgbClr val="FF3F7A"/>
                </a:solidFill>
                <a:latin typeface="Euclid" panose="02020503060505020303" pitchFamily="18" charset="0"/>
              </a:rPr>
              <a:t>orthogonal to the optical axis, and beyond the field of view</a:t>
            </a:r>
            <a:endParaRPr lang="en-US" sz="2600" b="1" dirty="0">
              <a:solidFill>
                <a:srgbClr val="FF3F7A"/>
              </a:solidFill>
              <a:latin typeface="Euclid" panose="02020503060505020303" pitchFamily="18" charset="0"/>
            </a:endParaRPr>
          </a:p>
        </p:txBody>
      </p:sp>
      <p:sp>
        <p:nvSpPr>
          <p:cNvPr id="4" name="Arc 3"/>
          <p:cNvSpPr/>
          <p:nvPr/>
        </p:nvSpPr>
        <p:spPr>
          <a:xfrm>
            <a:off x="3054443" y="4943256"/>
            <a:ext cx="1670893" cy="1312592"/>
          </a:xfrm>
          <a:prstGeom prst="arc">
            <a:avLst>
              <a:gd name="adj1" fmla="val 11152870"/>
              <a:gd name="adj2" fmla="val 15800332"/>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a:off x="1668307" y="3110318"/>
            <a:ext cx="868680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6"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8121" y="2791553"/>
            <a:ext cx="860146" cy="621792"/>
          </a:xfrm>
          <a:prstGeom prst="rect">
            <a:avLst/>
          </a:prstGeom>
          <a:effectLst>
            <a:outerShdw blurRad="50800" dist="38100" dir="5400000" algn="ctr" rotWithShape="0">
              <a:srgbClr val="000000">
                <a:alpha val="95000"/>
              </a:srgbClr>
            </a:outerShdw>
          </a:effectLst>
        </p:spPr>
      </p:pic>
      <p:grpSp>
        <p:nvGrpSpPr>
          <p:cNvPr id="7" name="Group 6"/>
          <p:cNvGrpSpPr/>
          <p:nvPr/>
        </p:nvGrpSpPr>
        <p:grpSpPr>
          <a:xfrm>
            <a:off x="1645801" y="2588598"/>
            <a:ext cx="2409486" cy="2143757"/>
            <a:chOff x="1453214" y="4842570"/>
            <a:chExt cx="1460030" cy="1299012"/>
          </a:xfrm>
          <a:effectLst>
            <a:outerShdw blurRad="50800" dist="38100" dir="2700000" algn="tl" rotWithShape="0">
              <a:prstClr val="black">
                <a:alpha val="40000"/>
              </a:prstClr>
            </a:outerShdw>
          </a:effectLst>
        </p:grpSpPr>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31" name="Picture 30"/>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32" name="Picture 31"/>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8" name="Rectangle 7"/>
          <p:cNvSpPr/>
          <p:nvPr/>
        </p:nvSpPr>
        <p:spPr>
          <a:xfrm>
            <a:off x="2524677" y="1843581"/>
            <a:ext cx="795528" cy="3922776"/>
          </a:xfrm>
          <a:prstGeom prst="rect">
            <a:avLst/>
          </a:pr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9" name="Straight Connector 8"/>
          <p:cNvCxnSpPr/>
          <p:nvPr/>
        </p:nvCxnSpPr>
        <p:spPr>
          <a:xfrm>
            <a:off x="2958947" y="1853106"/>
            <a:ext cx="0" cy="3904488"/>
          </a:xfrm>
          <a:prstGeom prst="line">
            <a:avLst/>
          </a:prstGeom>
          <a:ln w="19050"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229074"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234246" y="2592205"/>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78002" y="2070569"/>
            <a:ext cx="0" cy="3413901"/>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280147" y="2070569"/>
            <a:ext cx="0" cy="3413901"/>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7864921" y="2070569"/>
            <a:ext cx="0" cy="3413901"/>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a:off x="8632013"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hidden="1"/>
          <p:cNvCxnSpPr/>
          <p:nvPr/>
        </p:nvCxnSpPr>
        <p:spPr>
          <a:xfrm>
            <a:off x="8971546"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27360" y="2826358"/>
            <a:ext cx="1412137" cy="369332"/>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4121157" y="1866097"/>
            <a:ext cx="2065470"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3720426" y="4764271"/>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TextBox 20" hidden="1"/>
              <p:cNvSpPr txBox="1"/>
              <p:nvPr/>
            </p:nvSpPr>
            <p:spPr>
              <a:xfrm>
                <a:off x="8825404" y="2034355"/>
                <a:ext cx="528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65000"/>
                              <a:lumOff val="35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21" name="TextBox 20" hidden="1"/>
              <p:cNvSpPr txBox="1">
                <a:spLocks noRot="1" noChangeAspect="1" noMove="1" noResize="1" noEditPoints="1" noAdjustHandles="1" noChangeArrowheads="1" noChangeShapeType="1" noTextEdit="1"/>
              </p:cNvSpPr>
              <p:nvPr/>
            </p:nvSpPr>
            <p:spPr>
              <a:xfrm>
                <a:off x="8825404" y="2034355"/>
                <a:ext cx="528598" cy="369332"/>
              </a:xfrm>
              <a:prstGeom prst="rect">
                <a:avLst/>
              </a:prstGeom>
              <a:blipFill>
                <a:blip r:embed="rId6"/>
                <a:stretch>
                  <a:fillRect/>
                </a:stretch>
              </a:blipFill>
            </p:spPr>
            <p:txBody>
              <a:bodyPr/>
              <a:lstStyle/>
              <a:p>
                <a:r>
                  <a:rPr lang="en-US">
                    <a:noFill/>
                  </a:rPr>
                  <a:t> </a:t>
                </a:r>
              </a:p>
            </p:txBody>
          </p:sp>
        </mc:Fallback>
      </mc:AlternateContent>
      <p:sp>
        <p:nvSpPr>
          <p:cNvPr id="22" name="TextBox 21"/>
          <p:cNvSpPr txBox="1"/>
          <p:nvPr/>
        </p:nvSpPr>
        <p:spPr>
          <a:xfrm>
            <a:off x="9143487" y="4005430"/>
            <a:ext cx="929130"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3" name="Arc 22"/>
          <p:cNvSpPr/>
          <p:nvPr/>
        </p:nvSpPr>
        <p:spPr>
          <a:xfrm>
            <a:off x="9088645" y="3148065"/>
            <a:ext cx="1138953" cy="1138952"/>
          </a:xfrm>
          <a:prstGeom prst="arc">
            <a:avLst>
              <a:gd name="adj1" fmla="val 21307292"/>
              <a:gd name="adj2" fmla="val 3641619"/>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hidden="1"/>
              <p:cNvSpPr txBox="1"/>
              <p:nvPr/>
            </p:nvSpPr>
            <p:spPr>
              <a:xfrm>
                <a:off x="8481361" y="2034355"/>
                <a:ext cx="528598" cy="377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65000"/>
                                  <a:lumOff val="35000"/>
                                </a:schemeClr>
                              </a:solidFill>
                              <a:latin typeface="Cambria Math" panose="02040503050406030204" pitchFamily="18" charset="0"/>
                              <a:cs typeface="Times New Roman" panose="02020603050405020304" pitchFamily="18" charset="0"/>
                            </a:rPr>
                          </m:ctrlPr>
                        </m:accPr>
                        <m:e>
                          <m:r>
                            <a:rPr lang="en-US" i="1" smtClean="0">
                              <a:solidFill>
                                <a:schemeClr val="tx1">
                                  <a:lumMod val="65000"/>
                                  <a:lumOff val="35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24" name="TextBox 23" hidden="1"/>
              <p:cNvSpPr txBox="1">
                <a:spLocks noRot="1" noChangeAspect="1" noMove="1" noResize="1" noEditPoints="1" noAdjustHandles="1" noChangeArrowheads="1" noChangeShapeType="1" noTextEdit="1"/>
              </p:cNvSpPr>
              <p:nvPr/>
            </p:nvSpPr>
            <p:spPr>
              <a:xfrm>
                <a:off x="8481361" y="2034355"/>
                <a:ext cx="528598" cy="377219"/>
              </a:xfrm>
              <a:prstGeom prst="rect">
                <a:avLst/>
              </a:prstGeom>
              <a:blipFill>
                <a:blip r:embed="rId7"/>
                <a:stretch>
                  <a:fillRect t="-6452" r="-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hidden="1"/>
              <p:cNvSpPr txBox="1"/>
              <p:nvPr/>
            </p:nvSpPr>
            <p:spPr>
              <a:xfrm>
                <a:off x="7703782" y="2034355"/>
                <a:ext cx="528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25" name="TextBox 24" hidden="1"/>
              <p:cNvSpPr txBox="1">
                <a:spLocks noRot="1" noChangeAspect="1" noMove="1" noResize="1" noEditPoints="1" noAdjustHandles="1" noChangeArrowheads="1" noChangeShapeType="1" noTextEdit="1"/>
              </p:cNvSpPr>
              <p:nvPr/>
            </p:nvSpPr>
            <p:spPr>
              <a:xfrm>
                <a:off x="7703782" y="2034355"/>
                <a:ext cx="528598" cy="369332"/>
              </a:xfrm>
              <a:prstGeom prst="rect">
                <a:avLst/>
              </a:prstGeom>
              <a:blipFill>
                <a:blip r:embed="rId8"/>
                <a:stretch>
                  <a:fillRect/>
                </a:stretch>
              </a:blipFill>
            </p:spPr>
            <p:txBody>
              <a:bodyPr/>
              <a:lstStyle/>
              <a:p>
                <a:r>
                  <a:rPr lang="en-US">
                    <a:noFill/>
                  </a:rPr>
                  <a:t> </a:t>
                </a:r>
              </a:p>
            </p:txBody>
          </p:sp>
        </mc:Fallback>
      </mc:AlternateContent>
      <p:cxnSp>
        <p:nvCxnSpPr>
          <p:cNvPr id="27" name="Straight Connector 26"/>
          <p:cNvCxnSpPr/>
          <p:nvPr/>
        </p:nvCxnSpPr>
        <p:spPr>
          <a:xfrm>
            <a:off x="3319575" y="1854321"/>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517801" y="1849116"/>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515152" y="5439367"/>
            <a:ext cx="804672" cy="175037"/>
            <a:chOff x="2105577" y="5096467"/>
            <a:chExt cx="935400" cy="175037"/>
          </a:xfrm>
        </p:grpSpPr>
        <p:cxnSp>
          <p:nvCxnSpPr>
            <p:cNvPr id="29" name="Straight Arrow Connector 28"/>
            <p:cNvCxnSpPr/>
            <p:nvPr/>
          </p:nvCxnSpPr>
          <p:spPr>
            <a:xfrm flipV="1">
              <a:off x="2105577" y="5183985"/>
              <a:ext cx="93268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77" name="Straight Connector 76"/>
            <p:cNvCxnSpPr>
              <a:cxnSpLocks/>
            </p:cNvCxnSpPr>
            <p:nvPr/>
          </p:nvCxnSpPr>
          <p:spPr>
            <a:xfrm>
              <a:off x="30409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Isosceles Triangle 85"/>
          <p:cNvSpPr/>
          <p:nvPr/>
        </p:nvSpPr>
        <p:spPr>
          <a:xfrm rot="5400000">
            <a:off x="4623857" y="-996832"/>
            <a:ext cx="2257464" cy="8163665"/>
          </a:xfrm>
          <a:prstGeom prst="triangle">
            <a:avLst>
              <a:gd name="adj" fmla="val 50770"/>
            </a:avLst>
          </a:prstGeom>
          <a:solidFill>
            <a:srgbClr val="00B0F0">
              <a:alpha val="20000"/>
            </a:srgbClr>
          </a:solidFill>
          <a:ln w="0">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Down 86"/>
          <p:cNvSpPr/>
          <p:nvPr/>
        </p:nvSpPr>
        <p:spPr>
          <a:xfrm>
            <a:off x="2672287" y="5848180"/>
            <a:ext cx="534556"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Down 87"/>
          <p:cNvSpPr/>
          <p:nvPr/>
        </p:nvSpPr>
        <p:spPr>
          <a:xfrm rot="10800000">
            <a:off x="2672287" y="1211107"/>
            <a:ext cx="534556"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TextBox 40"/>
          <p:cNvSpPr txBox="1"/>
          <p:nvPr/>
        </p:nvSpPr>
        <p:spPr>
          <a:xfrm>
            <a:off x="6438256" y="2116114"/>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Field of view</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2" name="Arc 41"/>
          <p:cNvSpPr/>
          <p:nvPr/>
        </p:nvSpPr>
        <p:spPr>
          <a:xfrm>
            <a:off x="6408091" y="2300780"/>
            <a:ext cx="1188720" cy="1188720"/>
          </a:xfrm>
          <a:prstGeom prst="arc">
            <a:avLst>
              <a:gd name="adj1" fmla="val 12413510"/>
              <a:gd name="adj2" fmla="val 15800332"/>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H="1" flipV="1">
            <a:off x="2989542" y="2050830"/>
            <a:ext cx="1188720" cy="0"/>
          </a:xfrm>
          <a:prstGeom prst="straightConnector1">
            <a:avLst/>
          </a:prstGeom>
          <a:ln w="9525">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837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1738" y="1465297"/>
            <a:ext cx="8790338" cy="4422195"/>
            <a:chOff x="1701738" y="1465297"/>
            <a:chExt cx="8790338" cy="4422195"/>
          </a:xfrm>
        </p:grpSpPr>
        <p:sp>
          <p:nvSpPr>
            <p:cNvPr id="3" name="Arc 2"/>
            <p:cNvSpPr/>
            <p:nvPr/>
          </p:nvSpPr>
          <p:spPr>
            <a:xfrm>
              <a:off x="3112193" y="4574900"/>
              <a:ext cx="1670893" cy="1312592"/>
            </a:xfrm>
            <a:prstGeom prst="arc">
              <a:avLst>
                <a:gd name="adj1" fmla="val 11152870"/>
                <a:gd name="adj2" fmla="val 15800332"/>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p:cNvCxnSpPr/>
            <p:nvPr/>
          </p:nvCxnSpPr>
          <p:spPr>
            <a:xfrm>
              <a:off x="1726057" y="2741962"/>
              <a:ext cx="868680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5"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5871" y="2423197"/>
              <a:ext cx="860146" cy="621792"/>
            </a:xfrm>
            <a:prstGeom prst="rect">
              <a:avLst/>
            </a:prstGeom>
            <a:effectLst>
              <a:outerShdw blurRad="50800" dist="38100" dir="5400000" algn="ctr" rotWithShape="0">
                <a:srgbClr val="000000">
                  <a:alpha val="95000"/>
                </a:srgbClr>
              </a:outerShdw>
            </a:effectLst>
          </p:spPr>
        </p:pic>
        <p:grpSp>
          <p:nvGrpSpPr>
            <p:cNvPr id="6" name="Group 5"/>
            <p:cNvGrpSpPr/>
            <p:nvPr/>
          </p:nvGrpSpPr>
          <p:grpSpPr>
            <a:xfrm>
              <a:off x="1701738" y="2222286"/>
              <a:ext cx="2409486" cy="2143757"/>
              <a:chOff x="1453214" y="4842570"/>
              <a:chExt cx="1460030" cy="1299012"/>
            </a:xfrm>
            <a:effectLst>
              <a:outerShdw blurRad="50800" dist="38100" dir="2700000" algn="tl" rotWithShape="0">
                <a:prstClr val="black">
                  <a:alpha val="40000"/>
                </a:prstClr>
              </a:outerShdw>
            </a:effectLst>
          </p:grpSpPr>
          <p:pic>
            <p:nvPicPr>
              <p:cNvPr id="24" name="Picture 2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25" name="Picture 2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26" name="Picture 2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7" name="Rectangle 6"/>
            <p:cNvSpPr/>
            <p:nvPr/>
          </p:nvSpPr>
          <p:spPr>
            <a:xfrm>
              <a:off x="2582427" y="1475225"/>
              <a:ext cx="795528" cy="3922776"/>
            </a:xfrm>
            <a:prstGeom prst="rect">
              <a:avLst/>
            </a:pr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8" name="Straight Connector 7"/>
            <p:cNvCxnSpPr/>
            <p:nvPr/>
          </p:nvCxnSpPr>
          <p:spPr>
            <a:xfrm>
              <a:off x="3016697" y="1484750"/>
              <a:ext cx="0" cy="3904488"/>
            </a:xfrm>
            <a:prstGeom prst="line">
              <a:avLst/>
            </a:prstGeom>
            <a:ln w="19050"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286824" y="1702213"/>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291996" y="2223849"/>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37710" y="2458002"/>
              <a:ext cx="1412137" cy="369332"/>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178906" y="1497741"/>
              <a:ext cx="2787043"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3778176" y="4395915"/>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9201237" y="3637074"/>
              <a:ext cx="929130"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Arc 14"/>
            <p:cNvSpPr/>
            <p:nvPr/>
          </p:nvSpPr>
          <p:spPr>
            <a:xfrm>
              <a:off x="9146395" y="2779709"/>
              <a:ext cx="1138953" cy="1138952"/>
            </a:xfrm>
            <a:prstGeom prst="arc">
              <a:avLst>
                <a:gd name="adj1" fmla="val 21307292"/>
                <a:gd name="adj2" fmla="val 3641619"/>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3377325" y="1485965"/>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75551" y="1480760"/>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72902" y="5071011"/>
              <a:ext cx="804672" cy="175037"/>
              <a:chOff x="2105577" y="5096467"/>
              <a:chExt cx="935400" cy="175037"/>
            </a:xfrm>
          </p:grpSpPr>
          <p:cxnSp>
            <p:nvCxnSpPr>
              <p:cNvPr id="21" name="Straight Arrow Connector 20"/>
              <p:cNvCxnSpPr/>
              <p:nvPr/>
            </p:nvCxnSpPr>
            <p:spPr>
              <a:xfrm flipV="1">
                <a:off x="2105577" y="5183985"/>
                <a:ext cx="93268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22" name="Straight Connector 21"/>
              <p:cNvCxnSpPr>
                <a:cxnSpLocks/>
              </p:cNvCxnSpPr>
              <p:nvPr/>
            </p:nvCxnSpPr>
            <p:spPr>
              <a:xfrm>
                <a:off x="30409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1726089" y="1465297"/>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0" name="Straight Arrow Connector 19"/>
            <p:cNvCxnSpPr/>
            <p:nvPr/>
          </p:nvCxnSpPr>
          <p:spPr>
            <a:xfrm flipH="1" flipV="1">
              <a:off x="3047292" y="1682474"/>
              <a:ext cx="1188720" cy="0"/>
            </a:xfrm>
            <a:prstGeom prst="straightConnector1">
              <a:avLst/>
            </a:prstGeom>
            <a:ln w="9525">
              <a:solidFill>
                <a:schemeClr val="tx1">
                  <a:lumMod val="65000"/>
                  <a:lumOff val="3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7813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6" name="Straight Connector 35"/>
          <p:cNvCxnSpPr/>
          <p:nvPr/>
        </p:nvCxnSpPr>
        <p:spPr>
          <a:xfrm>
            <a:off x="1671723" y="3110569"/>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76341" y="4053933"/>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8" name="Group 37" hidden="1"/>
          <p:cNvGrpSpPr/>
          <p:nvPr/>
        </p:nvGrpSpPr>
        <p:grpSpPr>
          <a:xfrm>
            <a:off x="1713349" y="2579990"/>
            <a:ext cx="2399958" cy="2143757"/>
            <a:chOff x="1493618" y="4842570"/>
            <a:chExt cx="1454257" cy="1299012"/>
          </a:xfrm>
          <a:effectLst>
            <a:outerShdw blurRad="50800" dist="38100" dir="2700000" algn="tl" rotWithShape="0">
              <a:prstClr val="black">
                <a:alpha val="40000"/>
              </a:prstClr>
            </a:outerShdw>
          </a:effectLst>
        </p:grpSpPr>
        <p:pic>
          <p:nvPicPr>
            <p:cNvPr id="67" name="Picture 6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68" name="Picture 6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69" name="Picture 6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13763" y="4842570"/>
              <a:ext cx="434112" cy="1299012"/>
            </a:xfrm>
            <a:prstGeom prst="rect">
              <a:avLst/>
            </a:prstGeom>
          </p:spPr>
        </p:pic>
      </p:grpSp>
      <p:grpSp>
        <p:nvGrpSpPr>
          <p:cNvPr id="76" name="Group 75"/>
          <p:cNvGrpSpPr/>
          <p:nvPr/>
        </p:nvGrpSpPr>
        <p:grpSpPr>
          <a:xfrm>
            <a:off x="1645801" y="2588598"/>
            <a:ext cx="2409486" cy="2143757"/>
            <a:chOff x="1453214" y="4842570"/>
            <a:chExt cx="1460030" cy="1299012"/>
          </a:xfrm>
          <a:effectLst>
            <a:outerShdw blurRad="50800" dist="38100" dir="2700000" algn="tl" rotWithShape="0">
              <a:prstClr val="black">
                <a:alpha val="40000"/>
              </a:prstClr>
            </a:outerShdw>
          </a:effectLst>
        </p:grpSpPr>
        <p:pic>
          <p:nvPicPr>
            <p:cNvPr id="77" name="Picture 7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78" name="Picture 7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79" name="Picture 7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53" name="TextBox 52"/>
          <p:cNvSpPr txBox="1"/>
          <p:nvPr/>
        </p:nvSpPr>
        <p:spPr>
          <a:xfrm rot="20716270">
            <a:off x="7619306" y="3204426"/>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4054845" y="2152803"/>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7" name="TextBox 56"/>
          <p:cNvSpPr txBox="1"/>
          <p:nvPr/>
        </p:nvSpPr>
        <p:spPr>
          <a:xfrm>
            <a:off x="9141891" y="2200403"/>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1" name="Straight Connector 40" hidden="1"/>
          <p:cNvCxnSpPr/>
          <p:nvPr/>
        </p:nvCxnSpPr>
        <p:spPr>
          <a:xfrm rot="360000">
            <a:off x="9179226" y="1988952"/>
            <a:ext cx="1297769" cy="3614637"/>
          </a:xfrm>
          <a:prstGeom prst="line">
            <a:avLst/>
          </a:prstGeom>
          <a:ln>
            <a:solidFill>
              <a:srgbClr val="00FF99">
                <a:alpha val="7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360000">
            <a:off x="9519368" y="1968593"/>
            <a:ext cx="1296669" cy="3537477"/>
          </a:xfrm>
          <a:prstGeom prst="line">
            <a:avLst/>
          </a:prstGeom>
          <a:ln>
            <a:solidFill>
              <a:srgbClr val="00FF99">
                <a:alpha val="73000"/>
              </a:srgbClr>
            </a:solidFill>
            <a:prstDash val="dash"/>
          </a:ln>
        </p:spPr>
        <p:style>
          <a:lnRef idx="1">
            <a:schemeClr val="accent1"/>
          </a:lnRef>
          <a:fillRef idx="0">
            <a:schemeClr val="accent1"/>
          </a:fillRef>
          <a:effectRef idx="0">
            <a:schemeClr val="accent1"/>
          </a:effectRef>
          <a:fontRef idx="minor">
            <a:schemeClr val="tx1"/>
          </a:fontRef>
        </p:style>
      </p:cxnSp>
      <p:pic>
        <p:nvPicPr>
          <p:cNvPr id="47"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760000">
            <a:off x="9283719" y="2847457"/>
            <a:ext cx="862487" cy="623485"/>
          </a:xfrm>
          <a:prstGeom prst="rect">
            <a:avLst/>
          </a:prstGeom>
          <a:effectLst>
            <a:outerShdw blurRad="50800" dist="38100" dir="5400000" algn="ctr" rotWithShape="0">
              <a:srgbClr val="000000">
                <a:alpha val="95000"/>
              </a:srgbClr>
            </a:outerShdw>
          </a:effectLst>
        </p:spPr>
      </p:pic>
      <p:cxnSp>
        <p:nvCxnSpPr>
          <p:cNvPr id="48" name="Straight Connector 47"/>
          <p:cNvCxnSpPr>
            <a:cxnSpLocks noChangeAspect="1"/>
          </p:cNvCxnSpPr>
          <p:nvPr/>
        </p:nvCxnSpPr>
        <p:spPr>
          <a:xfrm rot="20940000" flipV="1">
            <a:off x="7676930" y="3268278"/>
            <a:ext cx="2617170" cy="137160"/>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rot="21360000">
            <a:off x="9884363" y="3082673"/>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mc:AlternateContent xmlns:mc="http://schemas.openxmlformats.org/markup-compatibility/2006" xmlns:a14="http://schemas.microsoft.com/office/drawing/2010/main">
        <mc:Choice Requires="a14">
          <p:sp>
            <p:nvSpPr>
              <p:cNvPr id="64" name="TextBox 63" hidden="1"/>
              <p:cNvSpPr txBox="1"/>
              <p:nvPr/>
            </p:nvSpPr>
            <p:spPr>
              <a:xfrm rot="20460000">
                <a:off x="9491293" y="2060488"/>
                <a:ext cx="528598" cy="406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lumMod val="50000"/>
                              <a:lumOff val="50000"/>
                            </a:schemeClr>
                          </a:solidFill>
                          <a:latin typeface="Cambria Math" panose="02040503050406030204" pitchFamily="18" charset="0"/>
                          <a:cs typeface="Times New Roman" panose="02020603050405020304" pitchFamily="18" charset="0"/>
                        </a:rPr>
                        <m:t>𝐻</m:t>
                      </m:r>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4" name="TextBox 63" hidden="1"/>
              <p:cNvSpPr txBox="1">
                <a:spLocks noRot="1" noChangeAspect="1" noMove="1" noResize="1" noEditPoints="1" noAdjustHandles="1" noChangeArrowheads="1" noChangeShapeType="1" noTextEdit="1"/>
              </p:cNvSpPr>
              <p:nvPr/>
            </p:nvSpPr>
            <p:spPr>
              <a:xfrm rot="20460000">
                <a:off x="9491293" y="2060488"/>
                <a:ext cx="528598" cy="406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hidden="1"/>
              <p:cNvSpPr txBox="1"/>
              <p:nvPr/>
            </p:nvSpPr>
            <p:spPr>
              <a:xfrm rot="20460000">
                <a:off x="9179758" y="2172299"/>
                <a:ext cx="528598" cy="4136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000" b="0" i="1" smtClean="0">
                              <a:solidFill>
                                <a:schemeClr val="tx1">
                                  <a:lumMod val="50000"/>
                                  <a:lumOff val="50000"/>
                                </a:schemeClr>
                              </a:solidFill>
                              <a:latin typeface="Cambria Math" panose="02040503050406030204" pitchFamily="18" charset="0"/>
                              <a:cs typeface="Times New Roman" panose="02020603050405020304" pitchFamily="18" charset="0"/>
                            </a:rPr>
                          </m:ctrlPr>
                        </m:accPr>
                        <m:e>
                          <m:r>
                            <a:rPr lang="en-US" sz="1000" i="1" smtClean="0">
                              <a:solidFill>
                                <a:schemeClr val="tx1">
                                  <a:lumMod val="50000"/>
                                  <a:lumOff val="50000"/>
                                </a:schemeClr>
                              </a:solidFill>
                              <a:latin typeface="Cambria Math" panose="02040503050406030204" pitchFamily="18" charset="0"/>
                              <a:cs typeface="Times New Roman" panose="02020603050405020304" pitchFamily="18" charset="0"/>
                            </a:rPr>
                            <m:t>𝐻</m:t>
                          </m:r>
                        </m:e>
                      </m:acc>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5" name="TextBox 64" hidden="1"/>
              <p:cNvSpPr txBox="1">
                <a:spLocks noRot="1" noChangeAspect="1" noMove="1" noResize="1" noEditPoints="1" noAdjustHandles="1" noChangeArrowheads="1" noChangeShapeType="1" noTextEdit="1"/>
              </p:cNvSpPr>
              <p:nvPr/>
            </p:nvSpPr>
            <p:spPr>
              <a:xfrm rot="20460000">
                <a:off x="9179758" y="2172299"/>
                <a:ext cx="528598" cy="4136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hidden="1"/>
              <p:cNvSpPr txBox="1"/>
              <p:nvPr/>
            </p:nvSpPr>
            <p:spPr>
              <a:xfrm rot="20460000">
                <a:off x="8764550" y="2157291"/>
                <a:ext cx="528598" cy="406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lumMod val="50000"/>
                              <a:lumOff val="50000"/>
                            </a:schemeClr>
                          </a:solidFill>
                          <a:latin typeface="Cambria Math" panose="02040503050406030204" pitchFamily="18" charset="0"/>
                          <a:cs typeface="Times New Roman" panose="02020603050405020304" pitchFamily="18" charset="0"/>
                        </a:rPr>
                        <m:t>𝐹</m:t>
                      </m:r>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6" name="TextBox 65" hidden="1"/>
              <p:cNvSpPr txBox="1">
                <a:spLocks noRot="1" noChangeAspect="1" noMove="1" noResize="1" noEditPoints="1" noAdjustHandles="1" noChangeArrowheads="1" noChangeShapeType="1" noTextEdit="1"/>
              </p:cNvSpPr>
              <p:nvPr/>
            </p:nvSpPr>
            <p:spPr>
              <a:xfrm rot="20460000">
                <a:off x="8764550" y="2157291"/>
                <a:ext cx="528598" cy="406338"/>
              </a:xfrm>
              <a:prstGeom prst="rect">
                <a:avLst/>
              </a:prstGeom>
              <a:blipFill>
                <a:blip r:embed="rId8"/>
                <a:stretch>
                  <a:fillRect/>
                </a:stretch>
              </a:blipFill>
            </p:spPr>
            <p:txBody>
              <a:bodyPr/>
              <a:lstStyle/>
              <a:p>
                <a:r>
                  <a:rPr lang="en-US">
                    <a:noFill/>
                  </a:rPr>
                  <a:t> </a:t>
                </a:r>
              </a:p>
            </p:txBody>
          </p:sp>
        </mc:Fallback>
      </mc:AlternateContent>
      <p:sp>
        <p:nvSpPr>
          <p:cNvPr id="33" name="TextBox 32"/>
          <p:cNvSpPr txBox="1"/>
          <p:nvPr/>
        </p:nvSpPr>
        <p:spPr>
          <a:xfrm>
            <a:off x="164592" y="167635"/>
            <a:ext cx="11247182" cy="892552"/>
          </a:xfrm>
          <a:prstGeom prst="rect">
            <a:avLst/>
          </a:prstGeom>
          <a:noFill/>
        </p:spPr>
        <p:txBody>
          <a:bodyPr wrap="none" rtlCol="0">
            <a:spAutoFit/>
          </a:bodyPr>
          <a:lstStyle/>
          <a:p>
            <a:r>
              <a:rPr lang="en-US" sz="2600" b="1">
                <a:solidFill>
                  <a:srgbClr val="FF3F7A"/>
                </a:solidFill>
                <a:latin typeface="Euclid" panose="02020503060505020303" pitchFamily="18" charset="0"/>
              </a:rPr>
              <a:t>We can orient the plane of sharp focus &amp; the DOF in Scheimpflug camera, </a:t>
            </a:r>
          </a:p>
          <a:p>
            <a:r>
              <a:rPr lang="en-US" sz="2600" b="1">
                <a:solidFill>
                  <a:srgbClr val="FF3F7A"/>
                </a:solidFill>
                <a:latin typeface="Euclid" panose="02020503060505020303" pitchFamily="18" charset="0"/>
              </a:rPr>
              <a:t>approximated as a wedge,  </a:t>
            </a:r>
            <a:endParaRPr lang="en-US" sz="2600" b="1" dirty="0">
              <a:solidFill>
                <a:srgbClr val="FF3F7A"/>
              </a:solidFill>
              <a:latin typeface="Euclid" panose="02020503060505020303" pitchFamily="18" charset="0"/>
            </a:endParaRPr>
          </a:p>
        </p:txBody>
      </p:sp>
      <p:cxnSp>
        <p:nvCxnSpPr>
          <p:cNvPr id="6" name="Straight Connector 5"/>
          <p:cNvCxnSpPr/>
          <p:nvPr/>
        </p:nvCxnSpPr>
        <p:spPr>
          <a:xfrm>
            <a:off x="10228191" y="2068670"/>
            <a:ext cx="0" cy="3401568"/>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27437" y="2596571"/>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274864" y="2068670"/>
            <a:ext cx="0" cy="3401568"/>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177272" y="2068670"/>
            <a:ext cx="0" cy="3401568"/>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rot="21600000">
            <a:off x="10199569" y="3085235"/>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2" name="Isosceles Triangle 71" hidden="1"/>
          <p:cNvSpPr/>
          <p:nvPr/>
        </p:nvSpPr>
        <p:spPr>
          <a:xfrm rot="5400000">
            <a:off x="4623857" y="-996832"/>
            <a:ext cx="2257464" cy="8163665"/>
          </a:xfrm>
          <a:prstGeom prst="triangle">
            <a:avLst>
              <a:gd name="adj" fmla="val 50770"/>
            </a:avLst>
          </a:prstGeom>
          <a:solidFill>
            <a:srgbClr val="00B0F0">
              <a:alpha val="20000"/>
            </a:srgbClr>
          </a:solidFill>
          <a:ln w="0">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a:off x="1670050" y="2228850"/>
            <a:ext cx="7842250" cy="2012950"/>
          </a:xfrm>
          <a:custGeom>
            <a:avLst/>
            <a:gdLst>
              <a:gd name="connsiteX0" fmla="*/ 7842250 w 7842250"/>
              <a:gd name="connsiteY0" fmla="*/ 2012950 h 2012950"/>
              <a:gd name="connsiteX1" fmla="*/ 6350 w 7842250"/>
              <a:gd name="connsiteY1" fmla="*/ 520700 h 2012950"/>
              <a:gd name="connsiteX2" fmla="*/ 0 w 7842250"/>
              <a:gd name="connsiteY2" fmla="*/ 0 h 2012950"/>
              <a:gd name="connsiteX3" fmla="*/ 7842250 w 7842250"/>
              <a:gd name="connsiteY3" fmla="*/ 2012950 h 2012950"/>
            </a:gdLst>
            <a:ahLst/>
            <a:cxnLst>
              <a:cxn ang="0">
                <a:pos x="connsiteX0" y="connsiteY0"/>
              </a:cxn>
              <a:cxn ang="0">
                <a:pos x="connsiteX1" y="connsiteY1"/>
              </a:cxn>
              <a:cxn ang="0">
                <a:pos x="connsiteX2" y="connsiteY2"/>
              </a:cxn>
              <a:cxn ang="0">
                <a:pos x="connsiteX3" y="connsiteY3"/>
              </a:cxn>
            </a:cxnLst>
            <a:rect l="l" t="t" r="r" b="b"/>
            <a:pathLst>
              <a:path w="7842250" h="2012950">
                <a:moveTo>
                  <a:pt x="7842250" y="2012950"/>
                </a:moveTo>
                <a:lnTo>
                  <a:pt x="6350" y="520700"/>
                </a:lnTo>
                <a:cubicBezTo>
                  <a:pt x="4233" y="347133"/>
                  <a:pt x="2117" y="173567"/>
                  <a:pt x="0" y="0"/>
                </a:cubicBezTo>
                <a:lnTo>
                  <a:pt x="7842250" y="2012950"/>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62" name="dof_ext2"/>
          <p:cNvCxnSpPr/>
          <p:nvPr/>
        </p:nvCxnSpPr>
        <p:spPr>
          <a:xfrm>
            <a:off x="1680525" y="2752389"/>
            <a:ext cx="8472419" cy="1619586"/>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dof_ext1"/>
          <p:cNvCxnSpPr/>
          <p:nvPr/>
        </p:nvCxnSpPr>
        <p:spPr>
          <a:xfrm>
            <a:off x="1680525" y="2236122"/>
            <a:ext cx="8594339" cy="2187143"/>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Posf"/>
          <p:cNvCxnSpPr/>
          <p:nvPr/>
        </p:nvCxnSpPr>
        <p:spPr>
          <a:xfrm>
            <a:off x="1681841" y="2498031"/>
            <a:ext cx="8582560" cy="191302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56" name="Arc 55"/>
          <p:cNvSpPr/>
          <p:nvPr/>
        </p:nvSpPr>
        <p:spPr>
          <a:xfrm>
            <a:off x="4146102" y="2036330"/>
            <a:ext cx="1138953" cy="1138952"/>
          </a:xfrm>
          <a:prstGeom prst="arc">
            <a:avLst>
              <a:gd name="adj1" fmla="val 8162486"/>
              <a:gd name="adj2" fmla="val 11693245"/>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flipH="1">
            <a:off x="4676747" y="2367796"/>
            <a:ext cx="1791797" cy="2256539"/>
          </a:xfrm>
          <a:prstGeom prst="arc">
            <a:avLst>
              <a:gd name="adj1" fmla="val 20437038"/>
              <a:gd name="adj2" fmla="val 2790707"/>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Dof arc"/>
          <p:cNvGrpSpPr/>
          <p:nvPr/>
        </p:nvGrpSpPr>
        <p:grpSpPr>
          <a:xfrm>
            <a:off x="4212816" y="2370658"/>
            <a:ext cx="2093551" cy="2263517"/>
            <a:chOff x="4212816" y="2370658"/>
            <a:chExt cx="2093551" cy="2263517"/>
          </a:xfrm>
        </p:grpSpPr>
        <p:sp>
          <p:nvSpPr>
            <p:cNvPr id="54" name="Arc 53 _ dof"/>
            <p:cNvSpPr/>
            <p:nvPr/>
          </p:nvSpPr>
          <p:spPr>
            <a:xfrm rot="1012374">
              <a:off x="4267609" y="2370658"/>
              <a:ext cx="2038758" cy="2263517"/>
            </a:xfrm>
            <a:prstGeom prst="arc">
              <a:avLst>
                <a:gd name="adj1" fmla="val 10645685"/>
                <a:gd name="adj2" fmla="val 11800624"/>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3" name="Straight Connector 72"/>
            <p:cNvCxnSpPr>
              <a:cxnSpLocks/>
            </p:cNvCxnSpPr>
            <p:nvPr/>
          </p:nvCxnSpPr>
          <p:spPr>
            <a:xfrm rot="6360000">
              <a:off x="4434606" y="2851608"/>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rot="6060000">
              <a:off x="4300335" y="3167633"/>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Arc 57"/>
          <p:cNvSpPr/>
          <p:nvPr/>
        </p:nvSpPr>
        <p:spPr>
          <a:xfrm>
            <a:off x="9256716" y="2407656"/>
            <a:ext cx="1138953" cy="1138952"/>
          </a:xfrm>
          <a:prstGeom prst="arc">
            <a:avLst>
              <a:gd name="adj1" fmla="val 16459473"/>
              <a:gd name="adj2" fmla="val 18802953"/>
            </a:avLst>
          </a:prstGeom>
          <a:ln w="9525">
            <a:solidFill>
              <a:schemeClr val="tx1">
                <a:lumMod val="85000"/>
                <a:lumOff val="1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64322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923050" y="3432123"/>
            <a:ext cx="10241280" cy="0"/>
          </a:xfrm>
          <a:prstGeom prst="line">
            <a:avLst/>
          </a:prstGeom>
          <a:ln w="22225">
            <a:solidFill>
              <a:srgbClr val="F5504E"/>
            </a:solidFill>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20782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857" y="2813762"/>
            <a:ext cx="1728399" cy="1249199"/>
          </a:xfrm>
          <a:prstGeom prst="rect">
            <a:avLst/>
          </a:prstGeom>
          <a:effectLst>
            <a:outerShdw blurRad="50800" dist="38100" dir="5400000" algn="ctr" rotWithShape="0">
              <a:srgbClr val="000000">
                <a:alpha val="95000"/>
              </a:srgbClr>
            </a:outerShdw>
          </a:effectLst>
        </p:spPr>
      </p:pic>
      <p:sp>
        <p:nvSpPr>
          <p:cNvPr id="5" name="Rectangle 4"/>
          <p:cNvSpPr/>
          <p:nvPr/>
        </p:nvSpPr>
        <p:spPr>
          <a:xfrm>
            <a:off x="923007" y="1925053"/>
            <a:ext cx="10653286" cy="304158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12549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256939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38838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65126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78462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04900" y="1971675"/>
            <a:ext cx="2136354" cy="338554"/>
          </a:xfrm>
          <a:prstGeom prst="rect">
            <a:avLst/>
          </a:prstGeom>
          <a:noFill/>
        </p:spPr>
        <p:txBody>
          <a:bodyPr wrap="none" rtlCol="0">
            <a:spAutoFit/>
          </a:bodyPr>
          <a:lstStyle/>
          <a:p>
            <a:r>
              <a:rPr lang="en-US" sz="1600" b="1" dirty="0">
                <a:solidFill>
                  <a:schemeClr val="bg1">
                    <a:lumMod val="50000"/>
                  </a:schemeClr>
                </a:solidFill>
                <a:latin typeface="Segoe WP" panose="020B0502040204020203" pitchFamily="34" charset="0"/>
                <a:cs typeface="Segoe WP" panose="020B0502040204020203" pitchFamily="34" charset="0"/>
              </a:rPr>
              <a:t>DEEP OBJECT SPACE</a:t>
            </a:r>
            <a:endParaRPr lang="en-US" sz="1200" b="1" dirty="0">
              <a:solidFill>
                <a:schemeClr val="bg1">
                  <a:lumMod val="50000"/>
                </a:schemeClr>
              </a:solidFill>
              <a:latin typeface="Segoe WP" panose="020B0502040204020203" pitchFamily="34" charset="0"/>
              <a:cs typeface="Segoe WP" panose="020B0502040204020203" pitchFamily="34" charset="0"/>
            </a:endParaRPr>
          </a:p>
        </p:txBody>
      </p:sp>
      <p:grpSp>
        <p:nvGrpSpPr>
          <p:cNvPr id="12" name="Group 11"/>
          <p:cNvGrpSpPr/>
          <p:nvPr/>
        </p:nvGrpSpPr>
        <p:grpSpPr>
          <a:xfrm>
            <a:off x="8841425" y="3386187"/>
            <a:ext cx="44768" cy="72822"/>
            <a:chOff x="8768259" y="3378704"/>
            <a:chExt cx="69421" cy="112925"/>
          </a:xfrm>
        </p:grpSpPr>
        <p:cxnSp>
          <p:nvCxnSpPr>
            <p:cNvPr id="13" name="Straight Connector 12"/>
            <p:cNvCxnSpPr/>
            <p:nvPr/>
          </p:nvCxnSpPr>
          <p:spPr>
            <a:xfrm rot="1980000">
              <a:off x="8807947" y="3378704"/>
              <a:ext cx="0" cy="104351"/>
            </a:xfrm>
            <a:prstGeom prst="line">
              <a:avLst/>
            </a:prstGeom>
            <a:ln w="41275" cap="sq">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rot="1980000">
              <a:off x="8768259" y="3382673"/>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8837680" y="3387278"/>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grpSp>
      <p:grpSp>
        <p:nvGrpSpPr>
          <p:cNvPr id="16" name="FPFS_0"/>
          <p:cNvGrpSpPr/>
          <p:nvPr/>
        </p:nvGrpSpPr>
        <p:grpSpPr>
          <a:xfrm>
            <a:off x="7108642" y="1385767"/>
            <a:ext cx="4467651" cy="4441390"/>
            <a:chOff x="7108642" y="1385767"/>
            <a:chExt cx="4467651" cy="4441390"/>
          </a:xfrm>
        </p:grpSpPr>
        <p:cxnSp>
          <p:nvCxnSpPr>
            <p:cNvPr id="17" name="Straight Connector 16"/>
            <p:cNvCxnSpPr/>
            <p:nvPr/>
          </p:nvCxnSpPr>
          <p:spPr>
            <a:xfrm>
              <a:off x="1116434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8066380" y="1937068"/>
              <a:ext cx="135466" cy="3034146"/>
              <a:chOff x="8500535" y="1937068"/>
              <a:chExt cx="135466" cy="3034146"/>
            </a:xfrm>
          </p:grpSpPr>
          <p:sp>
            <p:nvSpPr>
              <p:cNvPr id="27" name="Rectangle 26"/>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0763250" y="4143375"/>
              <a:ext cx="813043" cy="759857"/>
              <a:chOff x="10753725" y="4143375"/>
              <a:chExt cx="813043" cy="759857"/>
            </a:xfrm>
          </p:grpSpPr>
          <p:sp>
            <p:nvSpPr>
              <p:cNvPr id="25" name="TextBox 24"/>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26" name="Straight Arrow Connector 2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108642" y="5029200"/>
              <a:ext cx="2063385" cy="797957"/>
              <a:chOff x="7108642" y="5029200"/>
              <a:chExt cx="2063385" cy="797957"/>
            </a:xfrm>
          </p:grpSpPr>
          <p:sp>
            <p:nvSpPr>
              <p:cNvPr id="23" name="TextBox 22"/>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24" name="Straight Arrow Connector 23"/>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Left Brace 20"/>
            <p:cNvSpPr/>
            <p:nvPr/>
          </p:nvSpPr>
          <p:spPr>
            <a:xfrm rot="5400000">
              <a:off x="8087915" y="1777604"/>
              <a:ext cx="88108" cy="133351"/>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7366000"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grpSp>
        <p:nvGrpSpPr>
          <p:cNvPr id="29" name="FPFS_1"/>
          <p:cNvGrpSpPr/>
          <p:nvPr/>
        </p:nvGrpSpPr>
        <p:grpSpPr>
          <a:xfrm>
            <a:off x="6921074" y="1385767"/>
            <a:ext cx="4631773" cy="4441390"/>
            <a:chOff x="6921074" y="1385767"/>
            <a:chExt cx="4631773" cy="4441390"/>
          </a:xfrm>
        </p:grpSpPr>
        <p:cxnSp>
          <p:nvCxnSpPr>
            <p:cNvPr id="30" name="Straight Connector 29"/>
            <p:cNvCxnSpPr/>
            <p:nvPr/>
          </p:nvCxnSpPr>
          <p:spPr>
            <a:xfrm>
              <a:off x="11134530"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7846245" y="1937068"/>
              <a:ext cx="208844" cy="3034146"/>
              <a:chOff x="8280400" y="1937068"/>
              <a:chExt cx="208844" cy="3034146"/>
            </a:xfrm>
          </p:grpSpPr>
          <p:sp>
            <p:nvSpPr>
              <p:cNvPr id="41" name="Rectangle 40"/>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2" name="Right Arrow 1"/>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3" name="Left Brace 32"/>
            <p:cNvSpPr/>
            <p:nvPr/>
          </p:nvSpPr>
          <p:spPr>
            <a:xfrm rot="5400000">
              <a:off x="7903988" y="1743695"/>
              <a:ext cx="88108" cy="201168"/>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7178432"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35" name="Group 34"/>
            <p:cNvGrpSpPr/>
            <p:nvPr/>
          </p:nvGrpSpPr>
          <p:grpSpPr>
            <a:xfrm>
              <a:off x="10739804" y="4143375"/>
              <a:ext cx="813043" cy="759857"/>
              <a:chOff x="10753725" y="4143375"/>
              <a:chExt cx="813043" cy="759857"/>
            </a:xfrm>
          </p:grpSpPr>
          <p:sp>
            <p:nvSpPr>
              <p:cNvPr id="39" name="TextBox 38"/>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40" name="Straight Arrow Connector 39"/>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6921074" y="5029200"/>
              <a:ext cx="2063385" cy="797957"/>
              <a:chOff x="7108642" y="5029200"/>
              <a:chExt cx="2063385" cy="797957"/>
            </a:xfrm>
          </p:grpSpPr>
          <p:sp>
            <p:nvSpPr>
              <p:cNvPr id="37" name="TextBox 36"/>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38" name="Straight Arrow Connector 37"/>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FPFS_2"/>
          <p:cNvGrpSpPr/>
          <p:nvPr/>
        </p:nvGrpSpPr>
        <p:grpSpPr>
          <a:xfrm>
            <a:off x="6639722" y="1385767"/>
            <a:ext cx="4889679" cy="4441390"/>
            <a:chOff x="6639722" y="1385767"/>
            <a:chExt cx="4889679" cy="4441390"/>
          </a:xfrm>
        </p:grpSpPr>
        <p:grpSp>
          <p:nvGrpSpPr>
            <p:cNvPr id="44" name="Group 43"/>
            <p:cNvGrpSpPr/>
            <p:nvPr/>
          </p:nvGrpSpPr>
          <p:grpSpPr>
            <a:xfrm>
              <a:off x="7468067" y="1937068"/>
              <a:ext cx="327378" cy="3034146"/>
              <a:chOff x="7902222" y="1937068"/>
              <a:chExt cx="327378" cy="3034146"/>
            </a:xfrm>
          </p:grpSpPr>
          <p:sp>
            <p:nvSpPr>
              <p:cNvPr id="55" name="Rectangle 54"/>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5" name="Straight Connector 44"/>
            <p:cNvCxnSpPr/>
            <p:nvPr/>
          </p:nvCxnSpPr>
          <p:spPr>
            <a:xfrm>
              <a:off x="1111465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7" name="Left Brace 46"/>
            <p:cNvSpPr/>
            <p:nvPr/>
          </p:nvSpPr>
          <p:spPr>
            <a:xfrm rot="5400000">
              <a:off x="7586393" y="1688831"/>
              <a:ext cx="88108" cy="310896"/>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6854584"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49" name="Group 48"/>
            <p:cNvGrpSpPr/>
            <p:nvPr/>
          </p:nvGrpSpPr>
          <p:grpSpPr>
            <a:xfrm>
              <a:off x="10716358" y="4143375"/>
              <a:ext cx="813043" cy="759857"/>
              <a:chOff x="10753725" y="4143375"/>
              <a:chExt cx="813043" cy="759857"/>
            </a:xfrm>
          </p:grpSpPr>
          <p:sp>
            <p:nvSpPr>
              <p:cNvPr id="53" name="TextBox 52"/>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54" name="Straight Arrow Connector 53"/>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6639722" y="5029200"/>
              <a:ext cx="2063385" cy="797957"/>
              <a:chOff x="7108642" y="5029200"/>
              <a:chExt cx="2063385" cy="797957"/>
            </a:xfrm>
          </p:grpSpPr>
          <p:sp>
            <p:nvSpPr>
              <p:cNvPr id="51" name="TextBox 50"/>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52" name="Straight Arrow Connector 51"/>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7" name="FPFS_3"/>
          <p:cNvGrpSpPr/>
          <p:nvPr/>
        </p:nvGrpSpPr>
        <p:grpSpPr>
          <a:xfrm>
            <a:off x="6018403" y="1385767"/>
            <a:ext cx="5487552" cy="4441390"/>
            <a:chOff x="6018403" y="1385767"/>
            <a:chExt cx="5487552" cy="4441390"/>
          </a:xfrm>
        </p:grpSpPr>
        <p:grpSp>
          <p:nvGrpSpPr>
            <p:cNvPr id="58" name="Group 57"/>
            <p:cNvGrpSpPr/>
            <p:nvPr/>
          </p:nvGrpSpPr>
          <p:grpSpPr>
            <a:xfrm>
              <a:off x="6555341" y="1937068"/>
              <a:ext cx="765971" cy="3034146"/>
              <a:chOff x="6989496" y="1937068"/>
              <a:chExt cx="765971" cy="3034146"/>
            </a:xfrm>
          </p:grpSpPr>
          <p:sp>
            <p:nvSpPr>
              <p:cNvPr id="69" name="Rectangle 68"/>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p:nvPr/>
          </p:nvCxnSpPr>
          <p:spPr>
            <a:xfrm>
              <a:off x="1109477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1" name="Left Brace 60"/>
            <p:cNvSpPr/>
            <p:nvPr/>
          </p:nvSpPr>
          <p:spPr>
            <a:xfrm rot="5400000">
              <a:off x="6893862" y="1469375"/>
              <a:ext cx="88108" cy="749808"/>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p:cNvSpPr txBox="1"/>
            <p:nvPr/>
          </p:nvSpPr>
          <p:spPr>
            <a:xfrm>
              <a:off x="6172452"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63" name="Group 62"/>
            <p:cNvGrpSpPr/>
            <p:nvPr/>
          </p:nvGrpSpPr>
          <p:grpSpPr>
            <a:xfrm>
              <a:off x="10692912" y="4143375"/>
              <a:ext cx="813043" cy="759857"/>
              <a:chOff x="10753725" y="4143375"/>
              <a:chExt cx="813043" cy="759857"/>
            </a:xfrm>
          </p:grpSpPr>
          <p:sp>
            <p:nvSpPr>
              <p:cNvPr id="67" name="TextBox 66"/>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68" name="Straight Arrow Connector 6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18403" y="5029200"/>
              <a:ext cx="2063385" cy="797957"/>
              <a:chOff x="7108642" y="5029200"/>
              <a:chExt cx="2063385" cy="797957"/>
            </a:xfrm>
          </p:grpSpPr>
          <p:sp>
            <p:nvSpPr>
              <p:cNvPr id="65" name="TextBox 64"/>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66" name="Straight Arrow Connector 65"/>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1" name="FPFS_4"/>
          <p:cNvGrpSpPr/>
          <p:nvPr/>
        </p:nvGrpSpPr>
        <p:grpSpPr>
          <a:xfrm>
            <a:off x="2485689" y="1385767"/>
            <a:ext cx="9001216" cy="4441390"/>
            <a:chOff x="2485689" y="1385767"/>
            <a:chExt cx="9001216" cy="4441390"/>
          </a:xfrm>
        </p:grpSpPr>
        <p:grpSp>
          <p:nvGrpSpPr>
            <p:cNvPr id="72" name="Group 71"/>
            <p:cNvGrpSpPr/>
            <p:nvPr/>
          </p:nvGrpSpPr>
          <p:grpSpPr>
            <a:xfrm>
              <a:off x="2485689" y="1937068"/>
              <a:ext cx="3709555" cy="3034146"/>
              <a:chOff x="2919844" y="1937068"/>
              <a:chExt cx="3709555" cy="3034146"/>
            </a:xfrm>
          </p:grpSpPr>
          <p:sp>
            <p:nvSpPr>
              <p:cNvPr id="83" name="Rectangle 82"/>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a:off x="11074896"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4"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5" name="Left Brace 74"/>
            <p:cNvSpPr/>
            <p:nvPr/>
          </p:nvSpPr>
          <p:spPr>
            <a:xfrm rot="5400000">
              <a:off x="4300732" y="1763"/>
              <a:ext cx="88108" cy="3685032"/>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p:cNvSpPr txBox="1"/>
            <p:nvPr/>
          </p:nvSpPr>
          <p:spPr>
            <a:xfrm>
              <a:off x="3578477"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77" name="Group 76"/>
            <p:cNvGrpSpPr/>
            <p:nvPr/>
          </p:nvGrpSpPr>
          <p:grpSpPr>
            <a:xfrm>
              <a:off x="10673862" y="4143375"/>
              <a:ext cx="813043" cy="759857"/>
              <a:chOff x="10753725" y="4143375"/>
              <a:chExt cx="813043" cy="759857"/>
            </a:xfrm>
          </p:grpSpPr>
          <p:sp>
            <p:nvSpPr>
              <p:cNvPr id="81" name="TextBox 80"/>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82" name="Straight Arrow Connector 81"/>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4164203" y="5029200"/>
              <a:ext cx="2063385" cy="797957"/>
              <a:chOff x="7108642" y="5029200"/>
              <a:chExt cx="2063385" cy="797957"/>
            </a:xfrm>
          </p:grpSpPr>
          <p:sp>
            <p:nvSpPr>
              <p:cNvPr id="79" name="TextBox 78"/>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80" name="Straight Arrow Connector 79"/>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241381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grpSp>
        <p:nvGrpSpPr>
          <p:cNvPr id="3" name="Group 2"/>
          <p:cNvGrpSpPr/>
          <p:nvPr/>
        </p:nvGrpSpPr>
        <p:grpSpPr>
          <a:xfrm>
            <a:off x="3173496" y="1973195"/>
            <a:ext cx="1446950" cy="2616206"/>
            <a:chOff x="3502493" y="391984"/>
            <a:chExt cx="1775105" cy="3209544"/>
          </a:xfrm>
        </p:grpSpPr>
        <p:sp>
          <p:nvSpPr>
            <p:cNvPr id="4" name="Cube 3"/>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7" name="Cube 6"/>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9" name="Group 8"/>
          <p:cNvGrpSpPr/>
          <p:nvPr/>
        </p:nvGrpSpPr>
        <p:grpSpPr>
          <a:xfrm>
            <a:off x="522356" y="3068589"/>
            <a:ext cx="1457177" cy="2616206"/>
            <a:chOff x="250100" y="1992184"/>
            <a:chExt cx="1787652" cy="3209544"/>
          </a:xfrm>
        </p:grpSpPr>
        <p:sp>
          <p:nvSpPr>
            <p:cNvPr id="10" name="Cube 9"/>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2" name="Straight Connector 11"/>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7" name="Group 16"/>
          <p:cNvGrpSpPr/>
          <p:nvPr/>
        </p:nvGrpSpPr>
        <p:grpSpPr>
          <a:xfrm>
            <a:off x="2572782" y="4872768"/>
            <a:ext cx="1326738" cy="146070"/>
            <a:chOff x="991312" y="1947799"/>
            <a:chExt cx="664434" cy="73152"/>
          </a:xfrm>
        </p:grpSpPr>
        <p:cxnSp>
          <p:nvCxnSpPr>
            <p:cNvPr id="18" name="Straight Connector 17"/>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5">
              <p14:nvContentPartPr>
                <p14:cNvPr id="22" name="Ink 21"/>
                <p14:cNvContentPartPr/>
                <p14:nvPr/>
              </p14:nvContentPartPr>
              <p14:xfrm>
                <a:off x="6933031" y="2226273"/>
                <a:ext cx="1090800" cy="289440"/>
              </p14:xfrm>
            </p:contentPart>
          </mc:Choice>
          <mc:Fallback xmlns="">
            <p:pic>
              <p:nvPicPr>
                <p:cNvPr id="22" name="Ink 21"/>
                <p:cNvPicPr/>
                <p:nvPr/>
              </p:nvPicPr>
              <p:blipFill>
                <a:blip r:embed="rId17"/>
                <a:stretch>
                  <a:fillRect/>
                </a:stretch>
              </p:blipFill>
              <p:spPr>
                <a:xfrm>
                  <a:off x="6927004" y="2216474"/>
                  <a:ext cx="1104360" cy="30828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p14:cNvContentPartPr/>
                <p14:nvPr/>
              </p14:nvContentPartPr>
              <p14:xfrm>
                <a:off x="6954470" y="3242550"/>
                <a:ext cx="1102680" cy="239040"/>
              </p14:xfrm>
            </p:contentPart>
          </mc:Choice>
          <mc:Fallback xmlns="">
            <p:pic>
              <p:nvPicPr>
                <p:cNvPr id="23" name="Ink 22"/>
                <p:cNvPicPr/>
                <p:nvPr/>
              </p:nvPicPr>
              <p:blipFill>
                <a:blip r:embed="rId19"/>
                <a:stretch>
                  <a:fillRect/>
                </a:stretch>
              </p:blipFill>
              <p:spPr>
                <a:xfrm>
                  <a:off x="6950326" y="3235398"/>
                  <a:ext cx="1113228" cy="254098"/>
                </a:xfrm>
                <a:prstGeom prst="rect">
                  <a:avLst/>
                </a:prstGeom>
              </p:spPr>
            </p:pic>
          </mc:Fallback>
        </mc:AlternateContent>
      </p:grpSp>
      <p:grpSp>
        <p:nvGrpSpPr>
          <p:cNvPr id="24" name="Group 23"/>
          <p:cNvGrpSpPr/>
          <p:nvPr/>
        </p:nvGrpSpPr>
        <p:grpSpPr>
          <a:xfrm>
            <a:off x="6759218" y="3108308"/>
            <a:ext cx="140946" cy="1398214"/>
            <a:chOff x="1740319" y="4576647"/>
            <a:chExt cx="147481" cy="1463040"/>
          </a:xfrm>
        </p:grpSpPr>
        <p:sp>
          <p:nvSpPr>
            <p:cNvPr id="25" name="Oval 2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6" name="Straight Connector 25"/>
            <p:cNvCxnSpPr/>
            <p:nvPr/>
          </p:nvCxnSpPr>
          <p:spPr>
            <a:xfrm rot="5400000">
              <a:off x="1069251" y="5308167"/>
              <a:ext cx="1463040" cy="0"/>
            </a:xfrm>
            <a:prstGeom prst="line">
              <a:avLst/>
            </a:prstGeom>
            <a:ln w="9525">
              <a:solidFill>
                <a:srgbClr val="777777">
                  <a:alpha val="8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43190" y="5216824"/>
            <a:ext cx="5600952" cy="371802"/>
            <a:chOff x="1243190" y="5216824"/>
            <a:chExt cx="5600952" cy="371802"/>
          </a:xfrm>
        </p:grpSpPr>
        <p:sp>
          <p:nvSpPr>
            <p:cNvPr id="28" name="TextBox 27"/>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TextBox 28"/>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0" name="Straight Connector 29"/>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30090" y="3745593"/>
            <a:ext cx="74708" cy="1937932"/>
            <a:chOff x="2139145" y="2015931"/>
            <a:chExt cx="91652" cy="2377440"/>
          </a:xfrm>
        </p:grpSpPr>
        <p:cxnSp>
          <p:nvCxnSpPr>
            <p:cNvPr id="36" name="Straight Connector 35"/>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664667" y="2980081"/>
            <a:ext cx="946607" cy="737915"/>
            <a:chOff x="2075978" y="1059714"/>
            <a:chExt cx="1161288" cy="905269"/>
          </a:xfrm>
        </p:grpSpPr>
        <p:cxnSp>
          <p:nvCxnSpPr>
            <p:cNvPr id="40" name="Straight Connector 39"/>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4" name="TextBox 43"/>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Rectangle 44"/>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9"/>
                <a:stretch>
                  <a:fillRect t="-8197" r="-6504" b="-24590"/>
                </a:stretch>
              </a:blipFill>
            </p:spPr>
            <p:txBody>
              <a:bodyPr/>
              <a:lstStyle/>
              <a:p>
                <a:r>
                  <a:rPr lang="en-US">
                    <a:noFill/>
                  </a:rPr>
                  <a:t> </a:t>
                </a:r>
              </a:p>
            </p:txBody>
          </p:sp>
        </mc:Fallback>
      </mc:AlternateContent>
      <p:cxnSp>
        <p:nvCxnSpPr>
          <p:cNvPr id="47" name="Straight Connector 4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16200000">
            <a:off x="7208415" y="3643735"/>
            <a:ext cx="1854017" cy="369332"/>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Sensor plane</a:t>
            </a:r>
          </a:p>
        </p:txBody>
      </p:sp>
      <p:sp>
        <p:nvSpPr>
          <p:cNvPr id="49" name="TextBox 48"/>
          <p:cNvSpPr txBox="1"/>
          <p:nvPr/>
        </p:nvSpPr>
        <p:spPr>
          <a:xfrm>
            <a:off x="5189670" y="2691864"/>
            <a:ext cx="3284029" cy="369332"/>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a:t>
            </a:r>
          </a:p>
        </p:txBody>
      </p:sp>
      <p:grpSp>
        <p:nvGrpSpPr>
          <p:cNvPr id="50" name="FP_FS_0"/>
          <p:cNvGrpSpPr/>
          <p:nvPr/>
        </p:nvGrpSpPr>
        <p:grpSpPr>
          <a:xfrm>
            <a:off x="3720335" y="1398049"/>
            <a:ext cx="8064376" cy="3490282"/>
            <a:chOff x="3720335" y="1398049"/>
            <a:chExt cx="8064376" cy="3490282"/>
          </a:xfrm>
        </p:grpSpPr>
        <p:cxnSp>
          <p:nvCxnSpPr>
            <p:cNvPr id="51" name="Straight Connector 50"/>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1/3</a:t>
              </a:r>
            </a:p>
          </p:txBody>
        </p:sp>
        <p:sp>
          <p:nvSpPr>
            <p:cNvPr id="53" name="Rectangle 52"/>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sp>
          <p:nvSpPr>
            <p:cNvPr id="54" name="Isosceles Triangle 53"/>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20"/>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56" name="Picture 5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grpSp>
      <p:grpSp>
        <p:nvGrpSpPr>
          <p:cNvPr id="57" name="FP_PS_1"/>
          <p:cNvGrpSpPr/>
          <p:nvPr/>
        </p:nvGrpSpPr>
        <p:grpSpPr>
          <a:xfrm>
            <a:off x="2332973" y="1398049"/>
            <a:ext cx="9451738" cy="3490282"/>
            <a:chOff x="2332973" y="1398049"/>
            <a:chExt cx="9451738" cy="3490282"/>
          </a:xfrm>
        </p:grpSpPr>
        <p:cxnSp>
          <p:nvCxnSpPr>
            <p:cNvPr id="58" name="Straight Connector 57"/>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Isosceles Triangle 58"/>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61" name="Picture 60"/>
            <p:cNvPicPr>
              <a:picLocks noChangeAspect="1"/>
            </p:cNvPicPr>
            <p:nvPr/>
          </p:nvPicPr>
          <p:blipFill>
            <a:blip r:embed="rId23"/>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62"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3" name="Rectangle 62"/>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2/3</a:t>
              </a:r>
              <a:endParaRPr lang="en-US" dirty="0">
                <a:solidFill>
                  <a:srgbClr val="009999"/>
                </a:solidFill>
                <a:latin typeface="Times New Roman" panose="02020603050405020304" pitchFamily="18" charset="0"/>
                <a:cs typeface="Times New Roman" panose="02020603050405020304" pitchFamily="18" charset="0"/>
              </a:endParaRPr>
            </a:p>
          </p:txBody>
        </p:sp>
        <p:sp>
          <p:nvSpPr>
            <p:cNvPr id="64" name="Rectangle 63"/>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grpSp>
        <p:nvGrpSpPr>
          <p:cNvPr id="65" name="FP_PS_2"/>
          <p:cNvGrpSpPr/>
          <p:nvPr/>
        </p:nvGrpSpPr>
        <p:grpSpPr>
          <a:xfrm>
            <a:off x="914083" y="1398049"/>
            <a:ext cx="10870628" cy="3490282"/>
            <a:chOff x="914083" y="1398049"/>
            <a:chExt cx="10870628" cy="3490282"/>
          </a:xfrm>
        </p:grpSpPr>
        <p:pic>
          <p:nvPicPr>
            <p:cNvPr id="66" name="Picture 65"/>
            <p:cNvPicPr>
              <a:picLocks noChangeAspect="1"/>
            </p:cNvPicPr>
            <p:nvPr/>
          </p:nvPicPr>
          <p:blipFill>
            <a:blip r:embed="rId24"/>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cxnSp>
          <p:nvCxnSpPr>
            <p:cNvPr id="67" name="Straight Connector 66"/>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Isosceles Triangle 67"/>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70"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1" name="Rectangle 70"/>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3/3</a:t>
              </a:r>
              <a:endParaRPr lang="en-US" dirty="0">
                <a:solidFill>
                  <a:srgbClr val="009999"/>
                </a:solidFill>
                <a:latin typeface="Times New Roman" panose="02020603050405020304" pitchFamily="18" charset="0"/>
                <a:cs typeface="Times New Roman" panose="02020603050405020304" pitchFamily="18" charset="0"/>
              </a:endParaRPr>
            </a:p>
          </p:txBody>
        </p:sp>
        <p:sp>
          <p:nvSpPr>
            <p:cNvPr id="72" name="Rectangle 71"/>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spTree>
    <p:extLst>
      <p:ext uri="{BB962C8B-B14F-4D97-AF65-F5344CB8AC3E}">
        <p14:creationId xmlns:p14="http://schemas.microsoft.com/office/powerpoint/2010/main" val="164654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grpSp>
        <p:nvGrpSpPr>
          <p:cNvPr id="26" name="Group 25"/>
          <p:cNvGrpSpPr/>
          <p:nvPr/>
        </p:nvGrpSpPr>
        <p:grpSpPr>
          <a:xfrm>
            <a:off x="6600997" y="1081182"/>
            <a:ext cx="4767417" cy="4990758"/>
            <a:chOff x="6600997" y="1081182"/>
            <a:chExt cx="4767417" cy="4990758"/>
          </a:xfrm>
        </p:grpSpPr>
        <p:grpSp>
          <p:nvGrpSpPr>
            <p:cNvPr id="13" name="Group 12"/>
            <p:cNvGrpSpPr/>
            <p:nvPr/>
          </p:nvGrpSpPr>
          <p:grpSpPr>
            <a:xfrm>
              <a:off x="6600997" y="1674223"/>
              <a:ext cx="1427200" cy="4376867"/>
              <a:chOff x="6062472" y="1746504"/>
              <a:chExt cx="1601150" cy="4910328"/>
            </a:xfrm>
          </p:grpSpPr>
          <p:sp>
            <p:nvSpPr>
              <p:cNvPr id="14" name="Right Brace 13"/>
              <p:cNvSpPr/>
              <p:nvPr/>
            </p:nvSpPr>
            <p:spPr>
              <a:xfrm>
                <a:off x="6062472" y="1746504"/>
                <a:ext cx="512064" cy="4910328"/>
              </a:xfrm>
              <a:prstGeom prst="rightBrace">
                <a:avLst>
                  <a:gd name="adj1" fmla="val 86904"/>
                  <a:gd name="adj2" fmla="val 50000"/>
                </a:avLst>
              </a:prstGeom>
              <a:ln w="57150" cap="flat">
                <a:solidFill>
                  <a:schemeClr val="tx1">
                    <a:lumMod val="50000"/>
                    <a:lumOff val="50000"/>
                  </a:schemeClr>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15" name="Straight Arrow Connector 14"/>
              <p:cNvCxnSpPr/>
              <p:nvPr/>
            </p:nvCxnSpPr>
            <p:spPr>
              <a:xfrm flipV="1">
                <a:off x="6932102" y="4200144"/>
                <a:ext cx="73152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8029530" y="1658755"/>
              <a:ext cx="3338884" cy="1977271"/>
              <a:chOff x="8236617" y="1729151"/>
              <a:chExt cx="3745834" cy="2218264"/>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18" name="Rectangle 17"/>
              <p:cNvSpPr/>
              <p:nvPr/>
            </p:nvSpPr>
            <p:spPr>
              <a:xfrm>
                <a:off x="8236617" y="1729151"/>
                <a:ext cx="2565405" cy="414347"/>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Composite image</a:t>
                </a:r>
              </a:p>
            </p:txBody>
          </p:sp>
        </p:grpSp>
        <p:grpSp>
          <p:nvGrpSpPr>
            <p:cNvPr id="19" name="Group 18"/>
            <p:cNvGrpSpPr/>
            <p:nvPr/>
          </p:nvGrpSpPr>
          <p:grpSpPr>
            <a:xfrm>
              <a:off x="8029530" y="4086820"/>
              <a:ext cx="3322583" cy="1985120"/>
              <a:chOff x="8236617" y="4453153"/>
              <a:chExt cx="3727546" cy="2227070"/>
            </a:xfrm>
          </p:grpSpPr>
          <p:pic>
            <p:nvPicPr>
              <p:cNvPr id="20" name="Picture 19"/>
              <p:cNvPicPr>
                <a:picLocks noChangeAspect="1"/>
              </p:cNvPicPr>
              <p:nvPr/>
            </p:nvPicPr>
            <p:blipFill>
              <a:blip r:embed="rId3"/>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1" name="Rectangle 20"/>
              <p:cNvSpPr/>
              <p:nvPr/>
            </p:nvSpPr>
            <p:spPr>
              <a:xfrm>
                <a:off x="8236617" y="6265876"/>
                <a:ext cx="2986987" cy="414347"/>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sp>
          <p:nvSpPr>
            <p:cNvPr id="22" name="Rectangle 21"/>
            <p:cNvSpPr/>
            <p:nvPr/>
          </p:nvSpPr>
          <p:spPr>
            <a:xfrm>
              <a:off x="7239059" y="1081182"/>
              <a:ext cx="1738238"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grpSp>
      <p:grpSp>
        <p:nvGrpSpPr>
          <p:cNvPr id="27" name="Group 26"/>
          <p:cNvGrpSpPr/>
          <p:nvPr/>
        </p:nvGrpSpPr>
        <p:grpSpPr>
          <a:xfrm>
            <a:off x="823587" y="1083262"/>
            <a:ext cx="5685253" cy="4913038"/>
            <a:chOff x="823587" y="1083262"/>
            <a:chExt cx="5685253" cy="4913038"/>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2686" y="1714184"/>
              <a:ext cx="2306154" cy="1149233"/>
            </a:xfrm>
            <a:prstGeom prst="rect">
              <a:avLst/>
            </a:prstGeom>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686" y="3284870"/>
              <a:ext cx="2306153" cy="1149233"/>
            </a:xfrm>
            <a:prstGeom prst="rect">
              <a:avLst/>
            </a:prstGeom>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2686" y="4847067"/>
              <a:ext cx="2306153" cy="1149233"/>
            </a:xfrm>
            <a:prstGeom prst="rect">
              <a:avLst/>
            </a:prstGeom>
            <a:effec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587" y="4847067"/>
              <a:ext cx="2306153" cy="1149233"/>
            </a:xfrm>
            <a:prstGeom prst="rect">
              <a:avLst/>
            </a:prstGeom>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587" y="3284870"/>
              <a:ext cx="2306153" cy="1149233"/>
            </a:xfrm>
            <a:prstGeom prst="rect">
              <a:avLst/>
            </a:prstGeom>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587" y="1714184"/>
              <a:ext cx="2306154" cy="1149233"/>
            </a:xfrm>
            <a:prstGeom prst="rect">
              <a:avLst/>
            </a:prstGeom>
            <a:effectLst/>
          </p:spPr>
        </p:pic>
        <p:sp>
          <p:nvSpPr>
            <p:cNvPr id="9" name="Rectangle 8"/>
            <p:cNvSpPr/>
            <p:nvPr/>
          </p:nvSpPr>
          <p:spPr>
            <a:xfrm>
              <a:off x="975311" y="1083262"/>
              <a:ext cx="2323949"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cxnSp>
          <p:nvCxnSpPr>
            <p:cNvPr id="10" name="Straight Arrow Connector 9"/>
            <p:cNvCxnSpPr/>
            <p:nvPr/>
          </p:nvCxnSpPr>
          <p:spPr>
            <a:xfrm flipV="1">
              <a:off x="3264010" y="2288800"/>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36841" y="3859487"/>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77594" y="5421683"/>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3190315" y="3429775"/>
                  <a:ext cx="932297" cy="333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09999"/>
                                </a:solidFill>
                                <a:latin typeface="Cambria Math" panose="02040503050406030204" pitchFamily="18" charset="0"/>
                              </a:rPr>
                            </m:ctrlPr>
                          </m:sSubSupPr>
                          <m:e>
                            <m:r>
                              <a:rPr lang="en-US" b="0" i="1" smtClean="0">
                                <a:solidFill>
                                  <a:srgbClr val="009999"/>
                                </a:solidFill>
                                <a:latin typeface="Cambria Math" panose="02040503050406030204" pitchFamily="18" charset="0"/>
                              </a:rPr>
                              <m:t>𝐻</m:t>
                            </m:r>
                          </m:e>
                          <m:sub>
                            <m:r>
                              <a:rPr lang="en-US" b="0" i="1" smtClean="0">
                                <a:solidFill>
                                  <a:srgbClr val="009999"/>
                                </a:solidFill>
                                <a:latin typeface="Cambria Math" panose="02040503050406030204" pitchFamily="18" charset="0"/>
                              </a:rPr>
                              <m:t>3×3</m:t>
                            </m:r>
                          </m:sub>
                          <m:sup>
                            <m:r>
                              <a:rPr lang="en-US" b="0" i="1" smtClean="0">
                                <a:solidFill>
                                  <a:srgbClr val="009999"/>
                                </a:solidFill>
                                <a:latin typeface="Cambria Math" panose="02040503050406030204" pitchFamily="18" charset="0"/>
                              </a:rPr>
                              <m:t>−1</m:t>
                            </m:r>
                          </m:sup>
                        </m:sSubSup>
                        <m:r>
                          <a:rPr lang="en-US" b="0" i="1" smtClean="0">
                            <a:solidFill>
                              <a:srgbClr val="009999"/>
                            </a:solidFill>
                            <a:latin typeface="Cambria Math" panose="02040503050406030204" pitchFamily="18" charset="0"/>
                          </a:rPr>
                          <m:t>(</m:t>
                        </m:r>
                        <m:r>
                          <a:rPr lang="en-US" b="0" i="1" smtClean="0">
                            <a:solidFill>
                              <a:srgbClr val="009999"/>
                            </a:solidFill>
                            <a:latin typeface="Cambria Math" panose="02040503050406030204" pitchFamily="18" charset="0"/>
                          </a:rPr>
                          <m:t>𝑝</m:t>
                        </m:r>
                        <m:r>
                          <a:rPr lang="en-US" b="0" i="1" smtClean="0">
                            <a:solidFill>
                              <a:srgbClr val="009999"/>
                            </a:solidFill>
                            <a:latin typeface="Cambria Math" panose="02040503050406030204" pitchFamily="18" charset="0"/>
                          </a:rPr>
                          <m:t>)</m:t>
                        </m:r>
                      </m:oMath>
                    </m:oMathPara>
                  </a14:m>
                  <a:endParaRPr lang="en-US" dirty="0">
                    <a:solidFill>
                      <a:srgbClr val="009999"/>
                    </a:solidFill>
                    <a:latin typeface="Times New Roman" panose="02020603050405020304" pitchFamily="18" charset="0"/>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190315" y="3429775"/>
                  <a:ext cx="932297" cy="333266"/>
                </a:xfrm>
                <a:prstGeom prst="rect">
                  <a:avLst/>
                </a:prstGeom>
                <a:blipFill>
                  <a:blip r:embed="rId9"/>
                  <a:stretch>
                    <a:fillRect r="-7190"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90315" y="5012988"/>
                  <a:ext cx="928010" cy="333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09999"/>
                                </a:solidFill>
                                <a:latin typeface="Cambria Math" panose="02040503050406030204" pitchFamily="18" charset="0"/>
                              </a:rPr>
                            </m:ctrlPr>
                          </m:sSubSupPr>
                          <m:e>
                            <m:r>
                              <a:rPr lang="en-US" b="0" i="1" smtClean="0">
                                <a:solidFill>
                                  <a:srgbClr val="009999"/>
                                </a:solidFill>
                                <a:latin typeface="Cambria Math" panose="02040503050406030204" pitchFamily="18" charset="0"/>
                              </a:rPr>
                              <m:t>𝐻</m:t>
                            </m:r>
                          </m:e>
                          <m:sub>
                            <m:r>
                              <a:rPr lang="en-US" b="0" i="1" smtClean="0">
                                <a:solidFill>
                                  <a:srgbClr val="009999"/>
                                </a:solidFill>
                                <a:latin typeface="Cambria Math" panose="02040503050406030204" pitchFamily="18" charset="0"/>
                              </a:rPr>
                              <m:t>3×3</m:t>
                            </m:r>
                          </m:sub>
                          <m:sup>
                            <m:r>
                              <a:rPr lang="en-US" b="0" i="1" smtClean="0">
                                <a:solidFill>
                                  <a:srgbClr val="009999"/>
                                </a:solidFill>
                                <a:latin typeface="Cambria Math" panose="02040503050406030204" pitchFamily="18" charset="0"/>
                              </a:rPr>
                              <m:t>−1</m:t>
                            </m:r>
                          </m:sup>
                        </m:sSubSup>
                        <m:r>
                          <a:rPr lang="en-US" b="0" i="1" smtClean="0">
                            <a:solidFill>
                              <a:srgbClr val="009999"/>
                            </a:solidFill>
                            <a:latin typeface="Cambria Math" panose="02040503050406030204" pitchFamily="18" charset="0"/>
                          </a:rPr>
                          <m:t>(</m:t>
                        </m:r>
                        <m:r>
                          <a:rPr lang="en-US" b="0" i="1" smtClean="0">
                            <a:solidFill>
                              <a:srgbClr val="009999"/>
                            </a:solidFill>
                            <a:latin typeface="Cambria Math" panose="02040503050406030204" pitchFamily="18" charset="0"/>
                          </a:rPr>
                          <m:t>𝑝</m:t>
                        </m:r>
                        <m:r>
                          <a:rPr lang="en-US" b="0" i="1" smtClean="0">
                            <a:solidFill>
                              <a:srgbClr val="009999"/>
                            </a:solidFill>
                            <a:latin typeface="Cambria Math" panose="02040503050406030204" pitchFamily="18" charset="0"/>
                          </a:rPr>
                          <m:t>)</m:t>
                        </m:r>
                      </m:oMath>
                    </m:oMathPara>
                  </a14:m>
                  <a:endParaRPr lang="en-US" dirty="0">
                    <a:solidFill>
                      <a:srgbClr val="009999"/>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90315" y="5012988"/>
                  <a:ext cx="928010" cy="333266"/>
                </a:xfrm>
                <a:prstGeom prst="rect">
                  <a:avLst/>
                </a:prstGeom>
                <a:blipFill>
                  <a:blip r:embed="rId10"/>
                  <a:stretch>
                    <a:fillRect r="-7190" b="-27273"/>
                  </a:stretch>
                </a:blipFill>
              </p:spPr>
              <p:txBody>
                <a:bodyPr/>
                <a:lstStyle/>
                <a:p>
                  <a:r>
                    <a:rPr lang="en-US">
                      <a:noFill/>
                    </a:rPr>
                    <a:t> </a:t>
                  </a:r>
                </a:p>
              </p:txBody>
            </p:sp>
          </mc:Fallback>
        </mc:AlternateContent>
      </p:grpSp>
    </p:spTree>
    <p:extLst>
      <p:ext uri="{BB962C8B-B14F-4D97-AF65-F5344CB8AC3E}">
        <p14:creationId xmlns:p14="http://schemas.microsoft.com/office/powerpoint/2010/main" val="152621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3348994" cy="492443"/>
          </a:xfrm>
          <a:prstGeom prst="rect">
            <a:avLst/>
          </a:prstGeom>
          <a:noFill/>
        </p:spPr>
        <p:txBody>
          <a:bodyPr wrap="none" rtlCol="0">
            <a:spAutoFit/>
          </a:bodyPr>
          <a:lstStyle/>
          <a:p>
            <a:r>
              <a:rPr lang="en-US" sz="2600" b="1">
                <a:solidFill>
                  <a:srgbClr val="FF3F7A"/>
                </a:solidFill>
                <a:latin typeface="Euclid" panose="02020503060505020303" pitchFamily="18" charset="0"/>
              </a:rPr>
              <a:t>So here is the idea …</a:t>
            </a:r>
            <a:endParaRPr lang="en-US" sz="2600" b="1" dirty="0">
              <a:solidFill>
                <a:srgbClr val="FF3F7A"/>
              </a:solidFill>
              <a:latin typeface="Euclid" panose="02020503060505020303" pitchFamily="18" charset="0"/>
            </a:endParaRPr>
          </a:p>
        </p:txBody>
      </p:sp>
      <p:cxnSp>
        <p:nvCxnSpPr>
          <p:cNvPr id="4" name="Straight Connector 3"/>
          <p:cNvCxnSpPr/>
          <p:nvPr/>
        </p:nvCxnSpPr>
        <p:spPr>
          <a:xfrm>
            <a:off x="923050" y="3432123"/>
            <a:ext cx="10241280" cy="0"/>
          </a:xfrm>
          <a:prstGeom prst="line">
            <a:avLst/>
          </a:prstGeom>
          <a:ln w="22225">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15009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841425" y="3386187"/>
            <a:ext cx="44768" cy="72822"/>
            <a:chOff x="8768259" y="3378704"/>
            <a:chExt cx="69421" cy="112925"/>
          </a:xfrm>
        </p:grpSpPr>
        <p:cxnSp>
          <p:nvCxnSpPr>
            <p:cNvPr id="7" name="Straight Connector 6"/>
            <p:cNvCxnSpPr/>
            <p:nvPr/>
          </p:nvCxnSpPr>
          <p:spPr>
            <a:xfrm rot="1980000">
              <a:off x="8807947" y="3378704"/>
              <a:ext cx="0" cy="104351"/>
            </a:xfrm>
            <a:prstGeom prst="line">
              <a:avLst/>
            </a:prstGeom>
            <a:ln w="41275" cap="sq">
              <a:solidFill>
                <a:schemeClr val="bg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rot="1980000">
              <a:off x="8768259" y="3382673"/>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rot="1980000">
              <a:off x="8837680" y="3387278"/>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grpSp>
      <p:sp>
        <p:nvSpPr>
          <p:cNvPr id="10" name="Rectangle 9"/>
          <p:cNvSpPr/>
          <p:nvPr/>
        </p:nvSpPr>
        <p:spPr>
          <a:xfrm>
            <a:off x="928630" y="1925053"/>
            <a:ext cx="1057487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991515" y="2808133"/>
            <a:ext cx="1728399" cy="1249199"/>
            <a:chOff x="8991515" y="2808133"/>
            <a:chExt cx="1728399" cy="1249199"/>
          </a:xfrm>
        </p:grpSpPr>
        <p:pic>
          <p:nvPicPr>
            <p:cNvPr id="12"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1515" y="2808133"/>
              <a:ext cx="1728399" cy="1249199"/>
            </a:xfrm>
            <a:prstGeom prst="rect">
              <a:avLst/>
            </a:prstGeom>
            <a:effectLst>
              <a:outerShdw blurRad="50800" dist="38100" dir="5400000" algn="ctr" rotWithShape="0">
                <a:srgbClr val="000000">
                  <a:alpha val="95000"/>
                </a:srgbClr>
              </a:outerShdw>
            </a:effectLst>
          </p:spPr>
        </p:pic>
        <p:sp>
          <p:nvSpPr>
            <p:cNvPr id="13" name="Oval 12"/>
            <p:cNvSpPr/>
            <p:nvPr/>
          </p:nvSpPr>
          <p:spPr>
            <a:xfrm rot="600000">
              <a:off x="10211258"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147971" y="2967056"/>
            <a:ext cx="6491646" cy="1883366"/>
            <a:chOff x="1147971" y="2967056"/>
            <a:chExt cx="6491646" cy="1883366"/>
          </a:xfrm>
        </p:grpSpPr>
        <p:pic>
          <p:nvPicPr>
            <p:cNvPr id="15" name="Picture 14"/>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147971" y="3018930"/>
              <a:ext cx="607427" cy="1817627"/>
            </a:xfrm>
            <a:prstGeom prst="rect">
              <a:avLst/>
            </a:prstGeom>
          </p:spPr>
        </p:pic>
        <p:pic>
          <p:nvPicPr>
            <p:cNvPr id="16" name="Picture 15"/>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29398" y="3031781"/>
              <a:ext cx="575688" cy="1722653"/>
            </a:xfrm>
            <a:prstGeom prst="rect">
              <a:avLst/>
            </a:prstGeom>
          </p:spPr>
        </p:pic>
        <p:pic>
          <p:nvPicPr>
            <p:cNvPr id="17" name="Picture 1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752514" y="3015928"/>
              <a:ext cx="607427" cy="1817627"/>
            </a:xfrm>
            <a:prstGeom prst="rect">
              <a:avLst/>
            </a:prstGeom>
          </p:spPr>
        </p:pic>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3617521" y="3149600"/>
              <a:ext cx="558095" cy="1670008"/>
            </a:xfrm>
            <a:prstGeom prst="rect">
              <a:avLst/>
            </a:prstGeom>
          </p:spPr>
        </p:pic>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4452534" y="3014057"/>
              <a:ext cx="607427" cy="1817627"/>
            </a:xfrm>
            <a:prstGeom prst="rect">
              <a:avLst/>
            </a:prstGeom>
          </p:spPr>
        </p:pic>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5277020" y="2967056"/>
              <a:ext cx="607427" cy="1817627"/>
            </a:xfrm>
            <a:prstGeom prst="rect">
              <a:avLst/>
            </a:prstGeom>
          </p:spPr>
        </p:pic>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6126910" y="3004512"/>
              <a:ext cx="592637" cy="1773370"/>
            </a:xfrm>
            <a:prstGeom prst="rect">
              <a:avLst/>
            </a:prstGeom>
          </p:spPr>
        </p:pic>
        <p:pic>
          <p:nvPicPr>
            <p:cNvPr id="22" name="Picture 2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7045365" y="3072219"/>
              <a:ext cx="594252" cy="1778203"/>
            </a:xfrm>
            <a:prstGeom prst="rect">
              <a:avLst/>
            </a:prstGeom>
          </p:spPr>
        </p:pic>
      </p:grpSp>
      <p:sp>
        <p:nvSpPr>
          <p:cNvPr id="23" name="TextBox 22"/>
          <p:cNvSpPr txBox="1"/>
          <p:nvPr/>
        </p:nvSpPr>
        <p:spPr>
          <a:xfrm>
            <a:off x="1104900" y="1971675"/>
            <a:ext cx="2381293" cy="369332"/>
          </a:xfrm>
          <a:prstGeom prst="rect">
            <a:avLst/>
          </a:prstGeom>
          <a:noFill/>
        </p:spPr>
        <p:txBody>
          <a:bodyPr wrap="none" rtlCol="0">
            <a:spAutoFit/>
          </a:bodyPr>
          <a:lstStyle/>
          <a:p>
            <a:r>
              <a:rPr lang="en-US" b="1" dirty="0">
                <a:solidFill>
                  <a:schemeClr val="bg1">
                    <a:lumMod val="50000"/>
                  </a:schemeClr>
                </a:solidFill>
                <a:latin typeface="Segoe WP" panose="020B0502040204020203" pitchFamily="34" charset="0"/>
                <a:cs typeface="Segoe WP" panose="020B0502040204020203" pitchFamily="34" charset="0"/>
              </a:rPr>
              <a:t>DEEP OBJECT SPACE</a:t>
            </a:r>
            <a:endParaRPr lang="en-US" sz="1400" b="1" dirty="0">
              <a:solidFill>
                <a:schemeClr val="bg1">
                  <a:lumMod val="50000"/>
                </a:schemeClr>
              </a:solidFill>
              <a:latin typeface="Segoe WP" panose="020B0502040204020203" pitchFamily="34" charset="0"/>
              <a:cs typeface="Segoe WP" panose="020B0502040204020203" pitchFamily="34" charset="0"/>
            </a:endParaRPr>
          </a:p>
        </p:txBody>
      </p:sp>
      <p:grpSp>
        <p:nvGrpSpPr>
          <p:cNvPr id="24" name="Group 23"/>
          <p:cNvGrpSpPr/>
          <p:nvPr/>
        </p:nvGrpSpPr>
        <p:grpSpPr>
          <a:xfrm>
            <a:off x="10829925" y="4143375"/>
            <a:ext cx="673582" cy="698302"/>
            <a:chOff x="10820400" y="4143375"/>
            <a:chExt cx="673582" cy="698302"/>
          </a:xfrm>
        </p:grpSpPr>
        <p:sp>
          <p:nvSpPr>
            <p:cNvPr id="25" name="TextBox 24"/>
            <p:cNvSpPr txBox="1"/>
            <p:nvPr/>
          </p:nvSpPr>
          <p:spPr>
            <a:xfrm>
              <a:off x="10820400" y="4533900"/>
              <a:ext cx="673582"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26" name="Straight Arrow Connector 2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AFS_1"/>
          <p:cNvGrpSpPr/>
          <p:nvPr/>
        </p:nvGrpSpPr>
        <p:grpSpPr>
          <a:xfrm>
            <a:off x="933450" y="1301841"/>
            <a:ext cx="10210589" cy="2773422"/>
            <a:chOff x="933450" y="1301841"/>
            <a:chExt cx="10210589" cy="2773422"/>
          </a:xfrm>
        </p:grpSpPr>
        <p:grpSp>
          <p:nvGrpSpPr>
            <p:cNvPr id="28" name="Group 27"/>
            <p:cNvGrpSpPr>
              <a:grpSpLocks noChangeAspect="1"/>
            </p:cNvGrpSpPr>
            <p:nvPr/>
          </p:nvGrpSpPr>
          <p:grpSpPr>
            <a:xfrm rot="21420000">
              <a:off x="8641455" y="2826064"/>
              <a:ext cx="2502584" cy="1249199"/>
              <a:chOff x="9069517" y="2865283"/>
              <a:chExt cx="2502584" cy="1249199"/>
            </a:xfrm>
          </p:grpSpPr>
          <p:pic>
            <p:nvPicPr>
              <p:cNvPr id="35"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36" name="Straight Connector 35"/>
              <p:cNvCxnSpPr>
                <a:cxnSpLocks noChangeAspect="1"/>
              </p:cNvCxnSpPr>
              <p:nvPr/>
            </p:nvCxnSpPr>
            <p:spPr>
              <a:xfrm rot="180000" flipV="1">
                <a:off x="9069517" y="3423747"/>
                <a:ext cx="2502584" cy="131155"/>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52750" y="1714500"/>
              <a:ext cx="0" cy="182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25618" y="1301841"/>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grpSp>
      <p:grpSp>
        <p:nvGrpSpPr>
          <p:cNvPr id="38" name="AFS_2"/>
          <p:cNvGrpSpPr/>
          <p:nvPr/>
        </p:nvGrpSpPr>
        <p:grpSpPr>
          <a:xfrm>
            <a:off x="728802" y="1485903"/>
            <a:ext cx="10406121" cy="2601592"/>
            <a:chOff x="728802" y="1485903"/>
            <a:chExt cx="10406121" cy="2601592"/>
          </a:xfrm>
        </p:grpSpPr>
        <p:grpSp>
          <p:nvGrpSpPr>
            <p:cNvPr id="39" name="Group 38"/>
            <p:cNvGrpSpPr>
              <a:grpSpLocks noChangeAspect="1"/>
            </p:cNvGrpSpPr>
            <p:nvPr/>
          </p:nvGrpSpPr>
          <p:grpSpPr>
            <a:xfrm rot="21300000">
              <a:off x="8645341" y="2838296"/>
              <a:ext cx="2489582" cy="1249199"/>
              <a:chOff x="9072556" y="2865283"/>
              <a:chExt cx="2489582" cy="1249199"/>
            </a:xfrm>
          </p:grpSpPr>
          <p:pic>
            <p:nvPicPr>
              <p:cNvPr id="46"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47" name="Straight Connector 46"/>
              <p:cNvCxnSpPr>
                <a:cxnSpLocks noChangeAspect="1"/>
              </p:cNvCxnSpPr>
              <p:nvPr/>
            </p:nvCxnSpPr>
            <p:spPr>
              <a:xfrm rot="300000" flipV="1">
                <a:off x="9072556" y="3380420"/>
                <a:ext cx="2489582" cy="217810"/>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45" name="Straight Arrow Connector 44"/>
            <p:cNvCxnSpPr/>
            <p:nvPr/>
          </p:nvCxnSpPr>
          <p:spPr>
            <a:xfrm flipV="1">
              <a:off x="847725" y="1809750"/>
              <a:ext cx="0" cy="182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AFS_3"/>
          <p:cNvGrpSpPr/>
          <p:nvPr/>
        </p:nvGrpSpPr>
        <p:grpSpPr>
          <a:xfrm>
            <a:off x="728802" y="1485903"/>
            <a:ext cx="10398697" cy="2613859"/>
            <a:chOff x="728802" y="1485903"/>
            <a:chExt cx="10398697" cy="2613859"/>
          </a:xfrm>
        </p:grpSpPr>
        <p:grpSp>
          <p:nvGrpSpPr>
            <p:cNvPr id="50" name="Group 49"/>
            <p:cNvGrpSpPr>
              <a:grpSpLocks noChangeAspect="1"/>
            </p:cNvGrpSpPr>
            <p:nvPr/>
          </p:nvGrpSpPr>
          <p:grpSpPr>
            <a:xfrm rot="21180000">
              <a:off x="8651162" y="2850563"/>
              <a:ext cx="2476337" cy="1249199"/>
              <a:chOff x="9077099" y="2865283"/>
              <a:chExt cx="2476337" cy="1249199"/>
            </a:xfrm>
          </p:grpSpPr>
          <p:pic>
            <p:nvPicPr>
              <p:cNvPr id="57"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58" name="Straight Connector 57"/>
              <p:cNvCxnSpPr>
                <a:cxnSpLocks noChangeAspect="1"/>
              </p:cNvCxnSpPr>
              <p:nvPr/>
            </p:nvCxnSpPr>
            <p:spPr>
              <a:xfrm rot="420000" flipV="1">
                <a:off x="9077099" y="3337297"/>
                <a:ext cx="2476337" cy="304056"/>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56" name="Straight Arrow Connector 55"/>
            <p:cNvCxnSpPr/>
            <p:nvPr/>
          </p:nvCxnSpPr>
          <p:spPr>
            <a:xfrm flipV="1">
              <a:off x="847725" y="1809750"/>
              <a:ext cx="0" cy="886968"/>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0" name="AFS_4"/>
          <p:cNvGrpSpPr/>
          <p:nvPr/>
        </p:nvGrpSpPr>
        <p:grpSpPr>
          <a:xfrm>
            <a:off x="728802" y="1485903"/>
            <a:ext cx="10401769" cy="2625304"/>
            <a:chOff x="728802" y="1485903"/>
            <a:chExt cx="10401769" cy="2625304"/>
          </a:xfrm>
        </p:grpSpPr>
        <p:grpSp>
          <p:nvGrpSpPr>
            <p:cNvPr id="61" name="Group 60"/>
            <p:cNvGrpSpPr>
              <a:grpSpLocks noChangeAspect="1"/>
            </p:cNvGrpSpPr>
            <p:nvPr/>
          </p:nvGrpSpPr>
          <p:grpSpPr>
            <a:xfrm rot="21060000">
              <a:off x="8658912" y="2862008"/>
              <a:ext cx="2471659" cy="1249199"/>
              <a:chOff x="9083204" y="2865283"/>
              <a:chExt cx="2471659" cy="1249199"/>
            </a:xfrm>
          </p:grpSpPr>
          <p:pic>
            <p:nvPicPr>
              <p:cNvPr id="68"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69" name="Straight Connector 68"/>
              <p:cNvCxnSpPr>
                <a:cxnSpLocks noChangeAspect="1"/>
              </p:cNvCxnSpPr>
              <p:nvPr/>
            </p:nvCxnSpPr>
            <p:spPr>
              <a:xfrm rot="540000" flipV="1">
                <a:off x="9083204" y="3293588"/>
                <a:ext cx="2471659" cy="391473"/>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noChangeAspect="1"/>
              <a:stCxn id="62"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67" name="Straight Arrow Connector 66"/>
            <p:cNvCxnSpPr/>
            <p:nvPr/>
          </p:nvCxnSpPr>
          <p:spPr>
            <a:xfrm flipV="1">
              <a:off x="847725" y="1809750"/>
              <a:ext cx="0" cy="1325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AFS_5"/>
          <p:cNvGrpSpPr/>
          <p:nvPr/>
        </p:nvGrpSpPr>
        <p:grpSpPr>
          <a:xfrm>
            <a:off x="728802" y="1485903"/>
            <a:ext cx="10411417" cy="2635671"/>
            <a:chOff x="728802" y="1485903"/>
            <a:chExt cx="10411417" cy="2635671"/>
          </a:xfrm>
        </p:grpSpPr>
        <p:grpSp>
          <p:nvGrpSpPr>
            <p:cNvPr id="72" name="Group 71"/>
            <p:cNvGrpSpPr>
              <a:grpSpLocks noChangeAspect="1"/>
            </p:cNvGrpSpPr>
            <p:nvPr/>
          </p:nvGrpSpPr>
          <p:grpSpPr>
            <a:xfrm rot="20940000">
              <a:off x="8668585" y="2872375"/>
              <a:ext cx="2471634" cy="1249199"/>
              <a:chOff x="9090931" y="2865283"/>
              <a:chExt cx="2471634" cy="1249199"/>
            </a:xfrm>
          </p:grpSpPr>
          <p:pic>
            <p:nvPicPr>
              <p:cNvPr id="79"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80" name="Straight Connector 79"/>
              <p:cNvCxnSpPr>
                <a:cxnSpLocks noChangeAspect="1"/>
              </p:cNvCxnSpPr>
              <p:nvPr/>
            </p:nvCxnSpPr>
            <p:spPr>
              <a:xfrm rot="660000" flipV="1">
                <a:off x="9090931" y="3249106"/>
                <a:ext cx="2471634" cy="480437"/>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Freeform: Shape 72"/>
            <p:cNvSpPr/>
            <p:nvPr/>
          </p:nvSpPr>
          <p:spPr>
            <a:xfrm>
              <a:off x="930349" y="3327991"/>
              <a:ext cx="7915939" cy="329609"/>
            </a:xfrm>
            <a:custGeom>
              <a:avLst/>
              <a:gdLst>
                <a:gd name="connsiteX0" fmla="*/ 0 w 7915939"/>
                <a:gd name="connsiteY0" fmla="*/ 0 h 329609"/>
                <a:gd name="connsiteX1" fmla="*/ 7915939 w 7915939"/>
                <a:gd name="connsiteY1" fmla="*/ 292395 h 329609"/>
                <a:gd name="connsiteX2" fmla="*/ 7915939 w 7915939"/>
                <a:gd name="connsiteY2" fmla="*/ 329609 h 329609"/>
                <a:gd name="connsiteX3" fmla="*/ 0 w 7915939"/>
                <a:gd name="connsiteY3" fmla="*/ 292395 h 329609"/>
                <a:gd name="connsiteX4" fmla="*/ 0 w 7915939"/>
                <a:gd name="connsiteY4" fmla="*/ 0 h 32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939" h="329609">
                  <a:moveTo>
                    <a:pt x="0" y="0"/>
                  </a:moveTo>
                  <a:lnTo>
                    <a:pt x="7915939" y="292395"/>
                  </a:lnTo>
                  <a:lnTo>
                    <a:pt x="7915939" y="329609"/>
                  </a:lnTo>
                  <a:lnTo>
                    <a:pt x="0" y="292395"/>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928630" y="3477057"/>
              <a:ext cx="7921683" cy="161493"/>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28629" y="3619500"/>
              <a:ext cx="7920096" cy="3365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a:off x="928630" y="3334615"/>
              <a:ext cx="7921683" cy="28488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28802" y="1485903"/>
              <a:ext cx="2063385"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Plane of sharp focus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78" name="Straight Arrow Connector 77"/>
            <p:cNvCxnSpPr/>
            <p:nvPr/>
          </p:nvCxnSpPr>
          <p:spPr>
            <a:xfrm flipV="1">
              <a:off x="847725" y="1809750"/>
              <a:ext cx="0" cy="1627632"/>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272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82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Setup of Zemax simulation to verify the theory of angular focus stacking (AFS) to extend the DOF </a:t>
            </a:r>
            <a:endParaRPr lang="en-US" sz="2600" b="1" dirty="0">
              <a:solidFill>
                <a:srgbClr val="FF3F7A"/>
              </a:solidFill>
              <a:latin typeface="Euclid" panose="02020503060505020303" pitchFamily="18" charset="0"/>
            </a:endParaRPr>
          </a:p>
        </p:txBody>
      </p:sp>
      <p:grpSp>
        <p:nvGrpSpPr>
          <p:cNvPr id="4" name="alpha=0"/>
          <p:cNvGrpSpPr/>
          <p:nvPr/>
        </p:nvGrpSpPr>
        <p:grpSpPr>
          <a:xfrm>
            <a:off x="321389" y="1082289"/>
            <a:ext cx="11621708" cy="5271665"/>
            <a:chOff x="322616" y="1083516"/>
            <a:chExt cx="11621708" cy="5271665"/>
          </a:xfrm>
        </p:grpSpPr>
        <p:sp>
          <p:nvSpPr>
            <p:cNvPr id="5" name="Rectangle 4"/>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7" name="TextBox 6"/>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9" name="Group 8"/>
            <p:cNvGrpSpPr/>
            <p:nvPr/>
          </p:nvGrpSpPr>
          <p:grpSpPr>
            <a:xfrm>
              <a:off x="3173496" y="1973195"/>
              <a:ext cx="1446950" cy="2616206"/>
              <a:chOff x="3502493" y="391984"/>
              <a:chExt cx="1775105" cy="3209544"/>
            </a:xfrm>
          </p:grpSpPr>
          <p:sp>
            <p:nvSpPr>
              <p:cNvPr id="61" name="Cube 60"/>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10" name="Group 9"/>
            <p:cNvGrpSpPr/>
            <p:nvPr/>
          </p:nvGrpSpPr>
          <p:grpSpPr>
            <a:xfrm>
              <a:off x="1856692" y="2520891"/>
              <a:ext cx="1446950" cy="2616206"/>
              <a:chOff x="1887053" y="1192084"/>
              <a:chExt cx="1775105" cy="3209544"/>
            </a:xfrm>
          </p:grpSpPr>
          <p:sp>
            <p:nvSpPr>
              <p:cNvPr id="59" name="Cube 5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57" name="Cube 56"/>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2" name="Straight Connector 11"/>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7" name="Group 16"/>
            <p:cNvGrpSpPr/>
            <p:nvPr/>
          </p:nvGrpSpPr>
          <p:grpSpPr>
            <a:xfrm>
              <a:off x="2572782" y="4872768"/>
              <a:ext cx="1326738" cy="146070"/>
              <a:chOff x="991312" y="1947799"/>
              <a:chExt cx="664434" cy="73152"/>
            </a:xfrm>
          </p:grpSpPr>
          <p:cxnSp>
            <p:nvCxnSpPr>
              <p:cNvPr id="54" name="Straight Connector 53"/>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213680"/>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7">
                <p14:nvContentPartPr>
                  <p14:cNvPr id="52" name="Ink 51"/>
                  <p14:cNvContentPartPr/>
                  <p14:nvPr/>
                </p14:nvContentPartPr>
                <p14:xfrm>
                  <a:off x="6933031" y="2226273"/>
                  <a:ext cx="1090800" cy="289440"/>
                </p14:xfrm>
              </p:contentPart>
            </mc:Choice>
            <mc:Fallback xmlns="">
              <p:pic>
                <p:nvPicPr>
                  <p:cNvPr id="52" name="Ink 51"/>
                  <p:cNvPicPr/>
                  <p:nvPr/>
                </p:nvPicPr>
                <p:blipFill>
                  <a:blip r:embed="rId8"/>
                  <a:stretch>
                    <a:fillRect/>
                  </a:stretch>
                </p:blipFill>
                <p:spPr>
                  <a:xfrm>
                    <a:off x="6927007" y="2216487"/>
                    <a:ext cx="1104355" cy="3082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p14:cNvContentPartPr/>
                  <p14:nvPr/>
                </p14:nvContentPartPr>
                <p14:xfrm>
                  <a:off x="6954470" y="3242550"/>
                  <a:ext cx="1102680" cy="239040"/>
                </p14:xfrm>
              </p:contentPart>
            </mc:Choice>
            <mc:Fallback xmlns="">
              <p:pic>
                <p:nvPicPr>
                  <p:cNvPr id="53" name="Ink 52"/>
                  <p:cNvPicPr/>
                  <p:nvPr/>
                </p:nvPicPr>
                <p:blipFill>
                  <a:blip r:embed="rId10"/>
                  <a:stretch>
                    <a:fillRect/>
                  </a:stretch>
                </p:blipFill>
                <p:spPr>
                  <a:xfrm>
                    <a:off x="6950326" y="3235409"/>
                    <a:ext cx="1113228" cy="254074"/>
                  </a:xfrm>
                  <a:prstGeom prst="rect">
                    <a:avLst/>
                  </a:prstGeom>
                </p:spPr>
              </p:pic>
            </mc:Fallback>
          </mc:AlternateContent>
        </p:grpSp>
        <p:grpSp>
          <p:nvGrpSpPr>
            <p:cNvPr id="19" name="Group 18"/>
            <p:cNvGrpSpPr/>
            <p:nvPr/>
          </p:nvGrpSpPr>
          <p:grpSpPr>
            <a:xfrm>
              <a:off x="6759218" y="3130342"/>
              <a:ext cx="140946" cy="1398214"/>
              <a:chOff x="1740319" y="4576647"/>
              <a:chExt cx="147481" cy="1463040"/>
            </a:xfrm>
          </p:grpSpPr>
          <p:cxnSp>
            <p:nvCxnSpPr>
              <p:cNvPr id="50" name="Straight Connector 49"/>
              <p:cNvCxnSpPr/>
              <p:nvPr/>
            </p:nvCxnSpPr>
            <p:spPr>
              <a:xfrm rot="5400000">
                <a:off x="1069251" y="5308167"/>
                <a:ext cx="1463040" cy="0"/>
              </a:xfrm>
              <a:prstGeom prst="line">
                <a:avLst/>
              </a:prstGeom>
              <a:ln w="9525">
                <a:solidFill>
                  <a:srgbClr val="777777">
                    <a:alpha val="8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grpSp>
          <p:nvGrpSpPr>
            <p:cNvPr id="20" name="Group 19"/>
            <p:cNvGrpSpPr/>
            <p:nvPr/>
          </p:nvGrpSpPr>
          <p:grpSpPr>
            <a:xfrm>
              <a:off x="1243190" y="5216824"/>
              <a:ext cx="5600952" cy="371802"/>
              <a:chOff x="1243190" y="5216824"/>
              <a:chExt cx="5600952" cy="371802"/>
            </a:xfrm>
          </p:grpSpPr>
          <p:sp>
            <p:nvSpPr>
              <p:cNvPr id="43" name="TextBox 42"/>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4" name="TextBox 43"/>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5" name="Straight Connector 44"/>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30090" y="3745593"/>
              <a:ext cx="74708" cy="1937932"/>
              <a:chOff x="2139145" y="2015931"/>
              <a:chExt cx="91652" cy="2377440"/>
            </a:xfrm>
          </p:grpSpPr>
          <p:cxnSp>
            <p:nvCxnSpPr>
              <p:cNvPr id="40" name="Straight Connector 39"/>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64667" y="2980081"/>
              <a:ext cx="946607" cy="737915"/>
              <a:chOff x="2075978" y="1059714"/>
              <a:chExt cx="1161288" cy="905269"/>
            </a:xfrm>
          </p:grpSpPr>
          <p:cxnSp>
            <p:nvCxnSpPr>
              <p:cNvPr id="37" name="Straight Connector 36"/>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4" name="TextBox 23"/>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25" name="TextBox 24"/>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26" name="Straight Connector 25"/>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28" name="Picture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9" name="Rectangle 28"/>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1/13  ( 0°)</a:t>
              </a:r>
            </a:p>
          </p:txBody>
        </p:sp>
        <p:cxnSp>
          <p:nvCxnSpPr>
            <p:cNvPr id="30" name="Straight Connector 29"/>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32" name="Straight Connector 31"/>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34" name="Rectangle 33"/>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sp>
          <p:nvSpPr>
            <p:cNvPr id="35" name="Rectangle 34"/>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a:t>
              </a:r>
              <a:r>
                <a:rPr lang="en-US" sz="22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by 0° </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about ENPP</a:t>
              </a:r>
            </a:p>
          </p:txBody>
        </p:sp>
        <p:sp>
          <p:nvSpPr>
            <p:cNvPr id="36" name="TextBox 35"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grpSp>
        <p:nvGrpSpPr>
          <p:cNvPr id="63" name="alpha=-8"/>
          <p:cNvGrpSpPr/>
          <p:nvPr/>
        </p:nvGrpSpPr>
        <p:grpSpPr>
          <a:xfrm>
            <a:off x="321389" y="1082289"/>
            <a:ext cx="11621708" cy="5271665"/>
            <a:chOff x="322616" y="1083516"/>
            <a:chExt cx="11621708" cy="5271665"/>
          </a:xfrm>
        </p:grpSpPr>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66" name="Rectangle 65"/>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68" name="TextBox 67"/>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68" name="TextBox 67"/>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70" name="Group 69"/>
            <p:cNvGrpSpPr/>
            <p:nvPr/>
          </p:nvGrpSpPr>
          <p:grpSpPr>
            <a:xfrm>
              <a:off x="3173496" y="1973195"/>
              <a:ext cx="1446950" cy="2616206"/>
              <a:chOff x="3502493" y="391984"/>
              <a:chExt cx="1775105" cy="3209544"/>
            </a:xfrm>
          </p:grpSpPr>
          <p:sp>
            <p:nvSpPr>
              <p:cNvPr id="123" name="Cube 122"/>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4"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71" name="Group 70"/>
            <p:cNvGrpSpPr/>
            <p:nvPr/>
          </p:nvGrpSpPr>
          <p:grpSpPr>
            <a:xfrm>
              <a:off x="1856692" y="2520891"/>
              <a:ext cx="1446950" cy="2616206"/>
              <a:chOff x="1887053" y="1192084"/>
              <a:chExt cx="1775105" cy="3209544"/>
            </a:xfrm>
          </p:grpSpPr>
          <p:sp>
            <p:nvSpPr>
              <p:cNvPr id="121" name="Cube 120"/>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2" name="Group 71"/>
            <p:cNvGrpSpPr/>
            <p:nvPr/>
          </p:nvGrpSpPr>
          <p:grpSpPr>
            <a:xfrm>
              <a:off x="522356" y="3068589"/>
              <a:ext cx="1457177" cy="2616206"/>
              <a:chOff x="250100" y="1992184"/>
              <a:chExt cx="1787652" cy="3209544"/>
            </a:xfrm>
          </p:grpSpPr>
          <p:sp>
            <p:nvSpPr>
              <p:cNvPr id="119" name="Cube 118"/>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73" name="Straight Connector 72"/>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78" name="Group 77"/>
            <p:cNvGrpSpPr/>
            <p:nvPr/>
          </p:nvGrpSpPr>
          <p:grpSpPr>
            <a:xfrm>
              <a:off x="2572782" y="4872768"/>
              <a:ext cx="1326738" cy="146070"/>
              <a:chOff x="991312" y="1947799"/>
              <a:chExt cx="664434" cy="73152"/>
            </a:xfrm>
          </p:grpSpPr>
          <p:cxnSp>
            <p:nvCxnSpPr>
              <p:cNvPr id="116" name="Straight Connector 115"/>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243190" y="5216824"/>
              <a:ext cx="5600952" cy="371802"/>
              <a:chOff x="1243190" y="5216824"/>
              <a:chExt cx="5600952" cy="371802"/>
            </a:xfrm>
          </p:grpSpPr>
          <p:sp>
            <p:nvSpPr>
              <p:cNvPr id="109" name="TextBox 108"/>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10" name="TextBox 109"/>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111" name="Straight Connector 110"/>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730090" y="3745593"/>
              <a:ext cx="74708" cy="1937932"/>
              <a:chOff x="2139145" y="2015931"/>
              <a:chExt cx="91652" cy="2377440"/>
            </a:xfrm>
          </p:grpSpPr>
          <p:cxnSp>
            <p:nvCxnSpPr>
              <p:cNvPr id="106" name="Straight Connector 105"/>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664667" y="2980081"/>
              <a:ext cx="946607" cy="737915"/>
              <a:chOff x="2075978" y="1059714"/>
              <a:chExt cx="1161288" cy="905269"/>
            </a:xfrm>
          </p:grpSpPr>
          <p:cxnSp>
            <p:nvCxnSpPr>
              <p:cNvPr id="103" name="Straight Connector 102"/>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83" name="TextBox 82"/>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84" name="TextBox 83"/>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85" name="Straight Connector 84"/>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7/13  (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87" name="Straight Connector 86"/>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89" name="Straight Connector 88"/>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91" name="Rectangle 90"/>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mc:AlternateContent xmlns:mc="http://schemas.openxmlformats.org/markup-compatibility/2006" xmlns:a14="http://schemas.microsoft.com/office/drawing/2010/main">
          <mc:Choice Requires="a14">
            <p:sp>
              <p:nvSpPr>
                <p:cNvPr id="92" name="Rectangle 91"/>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200" b="1">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92" name="Rectangle 91"/>
                <p:cNvSpPr>
                  <a:spLocks noRot="1" noChangeAspect="1" noMove="1" noResize="1" noEditPoints="1" noAdjustHandles="1" noChangeArrowheads="1" noChangeShapeType="1" noTextEdit="1"/>
                </p:cNvSpPr>
                <p:nvPr/>
              </p:nvSpPr>
              <p:spPr>
                <a:xfrm>
                  <a:off x="322616" y="1083516"/>
                  <a:ext cx="5269291" cy="430887"/>
                </a:xfrm>
                <a:prstGeom prst="rect">
                  <a:avLst/>
                </a:prstGeom>
                <a:blipFill>
                  <a:blip r:embed="rId16"/>
                  <a:stretch>
                    <a:fillRect l="-1505" t="-8571" b="-30000"/>
                  </a:stretch>
                </a:blipFill>
              </p:spPr>
              <p:txBody>
                <a:bodyPr/>
                <a:lstStyle/>
                <a:p>
                  <a:r>
                    <a:rPr lang="en-US">
                      <a:noFill/>
                    </a:rPr>
                    <a:t> </a:t>
                  </a:r>
                </a:p>
              </p:txBody>
            </p:sp>
          </mc:Fallback>
        </mc:AlternateContent>
        <p:grpSp>
          <p:nvGrpSpPr>
            <p:cNvPr id="93" name="Group 92"/>
            <p:cNvGrpSpPr/>
            <p:nvPr/>
          </p:nvGrpSpPr>
          <p:grpSpPr>
            <a:xfrm>
              <a:off x="6692897" y="3229551"/>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17">
                <p14:nvContentPartPr>
                  <p14:cNvPr id="101" name="Ink 100"/>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101" name="Ink 100"/>
                  <p:cNvPicPr>
                    <a:picLocks noChangeAspect="1"/>
                  </p:cNvPicPr>
                  <p:nvPr/>
                </p:nvPicPr>
                <p:blipFill>
                  <a:blip r:embed="rId18"/>
                  <a:stretch>
                    <a:fillRect/>
                  </a:stretch>
                </p:blipFill>
                <p:spPr>
                  <a:xfrm rot="21480000">
                    <a:off x="6779640" y="2233458"/>
                    <a:ext cx="1251725" cy="3079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 name="Ink 101"/>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102" name="Ink 101"/>
                  <p:cNvPicPr>
                    <a:picLocks noChangeAspect="1"/>
                  </p:cNvPicPr>
                  <p:nvPr/>
                </p:nvPicPr>
                <p:blipFill>
                  <a:blip r:embed="rId20"/>
                  <a:stretch>
                    <a:fillRect/>
                  </a:stretch>
                </p:blipFill>
                <p:spPr>
                  <a:xfrm rot="120000">
                    <a:off x="7096756" y="3234657"/>
                    <a:ext cx="966799" cy="257081"/>
                  </a:xfrm>
                  <a:prstGeom prst="rect">
                    <a:avLst/>
                  </a:prstGeom>
                </p:spPr>
              </p:pic>
            </mc:Fallback>
          </mc:AlternateContent>
        </p:grpSp>
        <p:grpSp>
          <p:nvGrpSpPr>
            <p:cNvPr id="94" name="Group 93"/>
            <p:cNvGrpSpPr/>
            <p:nvPr/>
          </p:nvGrpSpPr>
          <p:grpSpPr>
            <a:xfrm>
              <a:off x="6282588" y="3134758"/>
              <a:ext cx="1096640" cy="1398214"/>
              <a:chOff x="6282588" y="3112724"/>
              <a:chExt cx="1096640" cy="1398214"/>
            </a:xfrm>
          </p:grpSpPr>
          <p:grpSp>
            <p:nvGrpSpPr>
              <p:cNvPr id="96" name="Group 95"/>
              <p:cNvGrpSpPr>
                <a:grpSpLocks noChangeAspect="1"/>
              </p:cNvGrpSpPr>
              <p:nvPr/>
            </p:nvGrpSpPr>
            <p:grpSpPr>
              <a:xfrm rot="20400000">
                <a:off x="6763632" y="3112724"/>
                <a:ext cx="140946" cy="1398214"/>
                <a:chOff x="1740319" y="4576647"/>
                <a:chExt cx="147481" cy="1463040"/>
              </a:xfrm>
            </p:grpSpPr>
            <p:cxnSp>
              <p:nvCxnSpPr>
                <p:cNvPr id="99" name="Straight Connector 98"/>
                <p:cNvCxnSpPr/>
                <p:nvPr/>
              </p:nvCxnSpPr>
              <p:spPr>
                <a:xfrm rot="5400000">
                  <a:off x="1082539" y="5308167"/>
                  <a:ext cx="1463040" cy="0"/>
                </a:xfrm>
                <a:prstGeom prst="line">
                  <a:avLst/>
                </a:prstGeom>
                <a:ln w="12700">
                  <a:solidFill>
                    <a:schemeClr val="tx1">
                      <a:lumMod val="50000"/>
                      <a:lumOff val="50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97" name="Arc 96"/>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98" name="Arc 97"/>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sp>
          <p:nvSpPr>
            <p:cNvPr id="95" name="TextBox 94"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grpSp>
        <p:nvGrpSpPr>
          <p:cNvPr id="125" name="alpha=8"/>
          <p:cNvGrpSpPr/>
          <p:nvPr/>
        </p:nvGrpSpPr>
        <p:grpSpPr>
          <a:xfrm>
            <a:off x="321389" y="1082289"/>
            <a:ext cx="11621708" cy="5271665"/>
            <a:chOff x="322616" y="1083516"/>
            <a:chExt cx="11621708" cy="5271665"/>
          </a:xfrm>
        </p:grpSpPr>
        <p:pic>
          <p:nvPicPr>
            <p:cNvPr id="126" name="Picture 1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pic>
          <p:nvPicPr>
            <p:cNvPr id="127" name="Picture 12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sp>
          <p:nvSpPr>
            <p:cNvPr id="128" name="Rectangle 127"/>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130" name="TextBox 129"/>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130" name="TextBox 129"/>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132" name="Group 131"/>
            <p:cNvGrpSpPr/>
            <p:nvPr/>
          </p:nvGrpSpPr>
          <p:grpSpPr>
            <a:xfrm>
              <a:off x="3173496" y="1973195"/>
              <a:ext cx="1446950" cy="2616206"/>
              <a:chOff x="3502493" y="391984"/>
              <a:chExt cx="1775105" cy="3209544"/>
            </a:xfrm>
          </p:grpSpPr>
          <p:sp>
            <p:nvSpPr>
              <p:cNvPr id="185" name="Cube 184"/>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6" name="Picture 1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133" name="Group 132"/>
            <p:cNvGrpSpPr/>
            <p:nvPr/>
          </p:nvGrpSpPr>
          <p:grpSpPr>
            <a:xfrm>
              <a:off x="1856692" y="2520891"/>
              <a:ext cx="1446950" cy="2616206"/>
              <a:chOff x="1887053" y="1192084"/>
              <a:chExt cx="1775105" cy="3209544"/>
            </a:xfrm>
          </p:grpSpPr>
          <p:sp>
            <p:nvSpPr>
              <p:cNvPr id="183" name="Cube 182"/>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4" name="Picture 1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34" name="Group 133"/>
            <p:cNvGrpSpPr/>
            <p:nvPr/>
          </p:nvGrpSpPr>
          <p:grpSpPr>
            <a:xfrm>
              <a:off x="522356" y="3068589"/>
              <a:ext cx="1457177" cy="2616206"/>
              <a:chOff x="250100" y="1992184"/>
              <a:chExt cx="1787652" cy="3209544"/>
            </a:xfrm>
          </p:grpSpPr>
          <p:sp>
            <p:nvSpPr>
              <p:cNvPr id="181" name="Cube 180"/>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2" name="Picture 1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35" name="Straight Connector 134"/>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39" name="TextBox 138"/>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0" name="Group 139"/>
            <p:cNvGrpSpPr/>
            <p:nvPr/>
          </p:nvGrpSpPr>
          <p:grpSpPr>
            <a:xfrm>
              <a:off x="2572782" y="4872768"/>
              <a:ext cx="1326738" cy="146070"/>
              <a:chOff x="991312" y="1947799"/>
              <a:chExt cx="664434" cy="73152"/>
            </a:xfrm>
          </p:grpSpPr>
          <p:cxnSp>
            <p:nvCxnSpPr>
              <p:cNvPr id="178" name="Straight Connector 177"/>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1243190" y="5216824"/>
              <a:ext cx="5600952" cy="371802"/>
              <a:chOff x="1243190" y="5216824"/>
              <a:chExt cx="5600952" cy="371802"/>
            </a:xfrm>
          </p:grpSpPr>
          <p:sp>
            <p:nvSpPr>
              <p:cNvPr id="171" name="TextBox 170"/>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72" name="TextBox 171"/>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173" name="Straight Connector 172"/>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30090" y="3745593"/>
              <a:ext cx="74708" cy="1937932"/>
              <a:chOff x="2139145" y="2015931"/>
              <a:chExt cx="91652" cy="2377440"/>
            </a:xfrm>
          </p:grpSpPr>
          <p:cxnSp>
            <p:nvCxnSpPr>
              <p:cNvPr id="168" name="Straight Connector 167"/>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664667" y="2980081"/>
              <a:ext cx="946607" cy="737915"/>
              <a:chOff x="2075978" y="1059714"/>
              <a:chExt cx="1161288" cy="905269"/>
            </a:xfrm>
          </p:grpSpPr>
          <p:cxnSp>
            <p:nvCxnSpPr>
              <p:cNvPr id="165" name="Straight Connector 164"/>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4" name="TextBox 143"/>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45" name="TextBox 144"/>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146" name="TextBox 145"/>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146" name="TextBox 145"/>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147" name="Straight Connector 14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13/13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149" name="Straight Connector 148"/>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151" name="Straight Connector 150"/>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153" name="Rectangle 152"/>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mc:AlternateContent xmlns:mc="http://schemas.openxmlformats.org/markup-compatibility/2006" xmlns:a14="http://schemas.microsoft.com/office/drawing/2010/main">
          <mc:Choice Requires="a14">
            <p:sp>
              <p:nvSpPr>
                <p:cNvPr id="154" name="Rectangle 153"/>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200" b="1">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154" name="Rectangle 153"/>
                <p:cNvSpPr>
                  <a:spLocks noRot="1" noChangeAspect="1" noMove="1" noResize="1" noEditPoints="1" noAdjustHandles="1" noChangeArrowheads="1" noChangeShapeType="1" noTextEdit="1"/>
                </p:cNvSpPr>
                <p:nvPr/>
              </p:nvSpPr>
              <p:spPr>
                <a:xfrm>
                  <a:off x="322616" y="1083516"/>
                  <a:ext cx="5269291" cy="430887"/>
                </a:xfrm>
                <a:prstGeom prst="rect">
                  <a:avLst/>
                </a:prstGeom>
                <a:blipFill>
                  <a:blip r:embed="rId23"/>
                  <a:stretch>
                    <a:fillRect l="-1505" t="-8571" b="-30000"/>
                  </a:stretch>
                </a:blipFill>
              </p:spPr>
              <p:txBody>
                <a:bodyPr/>
                <a:lstStyle/>
                <a:p>
                  <a:r>
                    <a:rPr lang="en-US">
                      <a:noFill/>
                    </a:rPr>
                    <a:t> </a:t>
                  </a:r>
                </a:p>
              </p:txBody>
            </p:sp>
          </mc:Fallback>
        </mc:AlternateContent>
        <p:grpSp>
          <p:nvGrpSpPr>
            <p:cNvPr id="155" name="Group 154"/>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24">
                <p14:nvContentPartPr>
                  <p14:cNvPr id="163" name="Ink 162"/>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25"/>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4" name="Ink 163"/>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27"/>
                  <a:stretch>
                    <a:fillRect/>
                  </a:stretch>
                </p:blipFill>
                <p:spPr>
                  <a:xfrm rot="120000">
                    <a:off x="6784186" y="3237537"/>
                    <a:ext cx="1259434" cy="257166"/>
                  </a:xfrm>
                  <a:prstGeom prst="rect">
                    <a:avLst/>
                  </a:prstGeom>
                </p:spPr>
              </p:pic>
            </mc:Fallback>
          </mc:AlternateContent>
        </p:grpSp>
        <p:grpSp>
          <p:nvGrpSpPr>
            <p:cNvPr id="156" name="Group 155"/>
            <p:cNvGrpSpPr/>
            <p:nvPr/>
          </p:nvGrpSpPr>
          <p:grpSpPr>
            <a:xfrm>
              <a:off x="6282588" y="3125970"/>
              <a:ext cx="1096640" cy="1398214"/>
              <a:chOff x="6282588" y="3125970"/>
              <a:chExt cx="1096640" cy="1398214"/>
            </a:xfrm>
          </p:grpSpPr>
          <p:grpSp>
            <p:nvGrpSpPr>
              <p:cNvPr id="158" name="Group 157"/>
              <p:cNvGrpSpPr>
                <a:grpSpLocks noChangeAspect="1"/>
              </p:cNvGrpSpPr>
              <p:nvPr/>
            </p:nvGrpSpPr>
            <p:grpSpPr>
              <a:xfrm rot="1200000">
                <a:off x="6768047" y="3125970"/>
                <a:ext cx="140946" cy="1398214"/>
                <a:chOff x="1740319" y="4576647"/>
                <a:chExt cx="147481" cy="1463040"/>
              </a:xfrm>
            </p:grpSpPr>
            <p:cxnSp>
              <p:nvCxnSpPr>
                <p:cNvPr id="161" name="Straight Connector 160"/>
                <p:cNvCxnSpPr/>
                <p:nvPr/>
              </p:nvCxnSpPr>
              <p:spPr>
                <a:xfrm rot="5400000">
                  <a:off x="1082539" y="5308167"/>
                  <a:ext cx="1463040" cy="0"/>
                </a:xfrm>
                <a:prstGeom prst="line">
                  <a:avLst/>
                </a:prstGeom>
                <a:ln w="12700">
                  <a:solidFill>
                    <a:schemeClr val="tx1">
                      <a:lumMod val="50000"/>
                      <a:lumOff val="50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159" name="Arc 158"/>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160" name="Arc 159"/>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sp>
          <p:nvSpPr>
            <p:cNvPr id="157" name="TextBox 156"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spTree>
    <p:extLst>
      <p:ext uri="{BB962C8B-B14F-4D97-AF65-F5344CB8AC3E}">
        <p14:creationId xmlns:p14="http://schemas.microsoft.com/office/powerpoint/2010/main" val="146129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inter-image homography is the geometric mapping between corresponding points in the images in the angular focal stack</a:t>
            </a:r>
            <a:endParaRPr lang="en-US" sz="2600" b="1" dirty="0">
              <a:solidFill>
                <a:srgbClr val="FF3F7A"/>
              </a:solidFill>
              <a:latin typeface="Euclid" panose="02020503060505020303" pitchFamily="18" charset="0"/>
            </a:endParaRPr>
          </a:p>
        </p:txBody>
      </p:sp>
      <p:grpSp>
        <p:nvGrpSpPr>
          <p:cNvPr id="17" name="Group 16"/>
          <p:cNvGrpSpPr/>
          <p:nvPr/>
        </p:nvGrpSpPr>
        <p:grpSpPr>
          <a:xfrm>
            <a:off x="1245418" y="1972774"/>
            <a:ext cx="9701164" cy="3175423"/>
            <a:chOff x="1187597" y="1972774"/>
            <a:chExt cx="9701164" cy="3175423"/>
          </a:xfrm>
        </p:grpSpPr>
        <p:grpSp>
          <p:nvGrpSpPr>
            <p:cNvPr id="4" name="Group 3"/>
            <p:cNvGrpSpPr/>
            <p:nvPr/>
          </p:nvGrpSpPr>
          <p:grpSpPr>
            <a:xfrm>
              <a:off x="7033297" y="1972774"/>
              <a:ext cx="3855464" cy="3175423"/>
              <a:chOff x="8966177" y="1356009"/>
              <a:chExt cx="2972130" cy="2447895"/>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6" name="Rectangle 5"/>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7/13  (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grpSp>
        <p:grpSp>
          <p:nvGrpSpPr>
            <p:cNvPr id="9" name="Group 8"/>
            <p:cNvGrpSpPr/>
            <p:nvPr/>
          </p:nvGrpSpPr>
          <p:grpSpPr>
            <a:xfrm>
              <a:off x="1187597" y="1972774"/>
              <a:ext cx="3855464" cy="3175423"/>
              <a:chOff x="8966177" y="1356009"/>
              <a:chExt cx="2972130" cy="244789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11" name="Rectangle 10"/>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1/13  ( 0°)</a:t>
                </a:r>
              </a:p>
            </p:txBody>
          </p:sp>
          <p:cxnSp>
            <p:nvCxnSpPr>
              <p:cNvPr id="12" name="Straight Connector 11"/>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grpSp>
        <p:sp>
          <p:nvSpPr>
            <p:cNvPr id="15" name="Arrow: Right 14"/>
            <p:cNvSpPr/>
            <p:nvPr/>
          </p:nvSpPr>
          <p:spPr>
            <a:xfrm>
              <a:off x="5225141" y="3595690"/>
              <a:ext cx="1567543" cy="46831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663385" y="2944356"/>
              <a:ext cx="470000" cy="830997"/>
            </a:xfrm>
            <a:prstGeom prst="rect">
              <a:avLst/>
            </a:prstGeom>
            <a:noFill/>
          </p:spPr>
          <p:txBody>
            <a:bodyPr wrap="none" rtlCol="0">
              <a:spAutoFit/>
            </a:bodyPr>
            <a:lstStyle/>
            <a:p>
              <a:r>
                <a:rPr lang="en-US" sz="4800" b="1">
                  <a:solidFill>
                    <a:srgbClr val="0070C0"/>
                  </a:solidFill>
                </a:rPr>
                <a:t>?</a:t>
              </a:r>
              <a:endParaRPr lang="en-US" b="1">
                <a:solidFill>
                  <a:srgbClr val="0070C0"/>
                </a:solidFill>
              </a:endParaRPr>
            </a:p>
          </p:txBody>
        </p:sp>
      </p:grpSp>
    </p:spTree>
    <p:extLst>
      <p:ext uri="{BB962C8B-B14F-4D97-AF65-F5344CB8AC3E}">
        <p14:creationId xmlns:p14="http://schemas.microsoft.com/office/powerpoint/2010/main" val="3105837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1366</TotalTime>
  <Words>1449</Words>
  <Application>Microsoft Office PowerPoint</Application>
  <PresentationFormat>Widescreen</PresentationFormat>
  <Paragraphs>191</Paragraphs>
  <Slides>16</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Calibri Light</vt:lpstr>
      <vt:lpstr>Cambria Math</vt:lpstr>
      <vt:lpstr>Euclid</vt:lpstr>
      <vt:lpstr>Segoe UI Symbol</vt:lpstr>
      <vt:lpstr>Segoe WP</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50</cp:revision>
  <dcterms:created xsi:type="dcterms:W3CDTF">2016-11-19T07:03:47Z</dcterms:created>
  <dcterms:modified xsi:type="dcterms:W3CDTF">2016-11-28T07:28:58Z</dcterms:modified>
</cp:coreProperties>
</file>